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60" r:id="rId2"/>
    <p:sldId id="340" r:id="rId3"/>
    <p:sldId id="341" r:id="rId4"/>
    <p:sldId id="342" r:id="rId5"/>
    <p:sldId id="354" r:id="rId6"/>
    <p:sldId id="351" r:id="rId7"/>
    <p:sldId id="352" r:id="rId8"/>
    <p:sldId id="356" r:id="rId9"/>
    <p:sldId id="361" r:id="rId10"/>
    <p:sldId id="363" r:id="rId11"/>
    <p:sldId id="367" r:id="rId12"/>
    <p:sldId id="371" r:id="rId13"/>
    <p:sldId id="357" r:id="rId14"/>
    <p:sldId id="366" r:id="rId15"/>
    <p:sldId id="374" r:id="rId16"/>
    <p:sldId id="368" r:id="rId17"/>
    <p:sldId id="349" r:id="rId18"/>
    <p:sldId id="350" r:id="rId19"/>
    <p:sldId id="353" r:id="rId20"/>
    <p:sldId id="355" r:id="rId21"/>
    <p:sldId id="359" r:id="rId22"/>
    <p:sldId id="360" r:id="rId23"/>
    <p:sldId id="358" r:id="rId24"/>
    <p:sldId id="362" r:id="rId25"/>
    <p:sldId id="364" r:id="rId26"/>
    <p:sldId id="365" r:id="rId27"/>
    <p:sldId id="373" r:id="rId28"/>
    <p:sldId id="375" r:id="rId29"/>
    <p:sldId id="369" r:id="rId30"/>
    <p:sldId id="370" r:id="rId31"/>
    <p:sldId id="372" r:id="rId3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4F5150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rgbClr val="4F5150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rgbClr val="4F5150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rgbClr val="4F5150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rgbClr val="4F5150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200" kern="1200">
        <a:solidFill>
          <a:srgbClr val="4F5150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200" kern="1200">
        <a:solidFill>
          <a:srgbClr val="4F5150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200" kern="1200">
        <a:solidFill>
          <a:srgbClr val="4F5150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200" kern="1200">
        <a:solidFill>
          <a:srgbClr val="4F5150"/>
        </a:solidFill>
        <a:latin typeface="Arial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8989"/>
    <a:srgbClr val="FF6969"/>
    <a:srgbClr val="FF0000"/>
    <a:srgbClr val="CCCFCE"/>
    <a:srgbClr val="0000FF"/>
    <a:srgbClr val="B2B2B2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7" autoAdjust="0"/>
    <p:restoredTop sz="91946" autoAdjust="0"/>
  </p:normalViewPr>
  <p:slideViewPr>
    <p:cSldViewPr snapToObjects="1">
      <p:cViewPr varScale="1">
        <p:scale>
          <a:sx n="67" d="100"/>
          <a:sy n="67" d="100"/>
        </p:scale>
        <p:origin x="-618" y="-102"/>
      </p:cViewPr>
      <p:guideLst>
        <p:guide orient="horz" pos="2160"/>
        <p:guide orient="horz" pos="527"/>
        <p:guide orient="horz" pos="672"/>
        <p:guide orient="horz" pos="210"/>
        <p:guide orient="horz" pos="300"/>
        <p:guide pos="2880"/>
        <p:guide pos="295"/>
        <p:guide pos="2109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6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elter\Desktop\results\comparison-2010.09.21-tdma_lengt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12sr\kelter\chronos\benchmarks\multicore\results\comparison-2010.09.21-analysis-runtim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ls12sr\kelter\chronos\benchmarks\multicore\results\comparison-2010.09.20-all-l1_offset-l2_offset-2_cores-80_buscycl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lineChart>
        <c:grouping val="standard"/>
        <c:ser>
          <c:idx val="0"/>
          <c:order val="0"/>
          <c:tx>
            <c:strRef>
              <c:f>wcet!$B$27</c:f>
              <c:strCache>
                <c:ptCount val="1"/>
                <c:pt idx="0">
                  <c:v>Trivial bound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wcet!$A$28:$A$33</c:f>
              <c:strCache>
                <c:ptCount val="6"/>
                <c:pt idx="0">
                  <c:v>&lt;2,10&gt;</c:v>
                </c:pt>
                <c:pt idx="1">
                  <c:v>&lt;2,20&gt;</c:v>
                </c:pt>
                <c:pt idx="2">
                  <c:v>&lt;2,40&gt;</c:v>
                </c:pt>
                <c:pt idx="3">
                  <c:v>&lt;2,80&gt;</c:v>
                </c:pt>
                <c:pt idx="4">
                  <c:v>&lt;4,80&gt;</c:v>
                </c:pt>
                <c:pt idx="5">
                  <c:v>&lt;2,160&gt;</c:v>
                </c:pt>
              </c:strCache>
            </c:strRef>
          </c:cat>
          <c:val>
            <c:numRef>
              <c:f>wcet!$B$28:$B$33</c:f>
              <c:numCache>
                <c:formatCode>0.00%</c:formatCode>
                <c:ptCount val="6"/>
                <c:pt idx="0">
                  <c:v>1.1523129551134181</c:v>
                </c:pt>
                <c:pt idx="1">
                  <c:v>1.729323701825465</c:v>
                </c:pt>
                <c:pt idx="2">
                  <c:v>2.496867555763862</c:v>
                </c:pt>
                <c:pt idx="3">
                  <c:v>4.1704775786448618</c:v>
                </c:pt>
                <c:pt idx="4">
                  <c:v>5.9660064630080374</c:v>
                </c:pt>
                <c:pt idx="5">
                  <c:v>7.3211196217938559</c:v>
                </c:pt>
              </c:numCache>
            </c:numRef>
          </c:val>
        </c:ser>
        <c:ser>
          <c:idx val="1"/>
          <c:order val="1"/>
          <c:tx>
            <c:strRef>
              <c:f>wcet!$C$27</c:f>
              <c:strCache>
                <c:ptCount val="1"/>
                <c:pt idx="0">
                  <c:v>Fixed Alignment ([8])</c:v>
                </c:pt>
              </c:strCache>
            </c:strRef>
          </c:tx>
          <c:cat>
            <c:strRef>
              <c:f>wcet!$A$28:$A$33</c:f>
              <c:strCache>
                <c:ptCount val="6"/>
                <c:pt idx="0">
                  <c:v>&lt;2,10&gt;</c:v>
                </c:pt>
                <c:pt idx="1">
                  <c:v>&lt;2,20&gt;</c:v>
                </c:pt>
                <c:pt idx="2">
                  <c:v>&lt;2,40&gt;</c:v>
                </c:pt>
                <c:pt idx="3">
                  <c:v>&lt;2,80&gt;</c:v>
                </c:pt>
                <c:pt idx="4">
                  <c:v>&lt;4,80&gt;</c:v>
                </c:pt>
                <c:pt idx="5">
                  <c:v>&lt;2,160&gt;</c:v>
                </c:pt>
              </c:strCache>
            </c:strRef>
          </c:cat>
          <c:val>
            <c:numRef>
              <c:f>wcet!$C$28:$C$33</c:f>
              <c:numCache>
                <c:formatCode>0.00%</c:formatCode>
                <c:ptCount val="6"/>
                <c:pt idx="0">
                  <c:v>1.0984286492739979</c:v>
                </c:pt>
                <c:pt idx="1">
                  <c:v>1.2937783108184842</c:v>
                </c:pt>
                <c:pt idx="2">
                  <c:v>1.5952250678286828</c:v>
                </c:pt>
                <c:pt idx="3">
                  <c:v>1.8012610128040289</c:v>
                </c:pt>
                <c:pt idx="4">
                  <c:v>3.5222925220318331</c:v>
                </c:pt>
                <c:pt idx="5">
                  <c:v>4.2088896883742404</c:v>
                </c:pt>
              </c:numCache>
            </c:numRef>
          </c:val>
        </c:ser>
        <c:ser>
          <c:idx val="2"/>
          <c:order val="2"/>
          <c:tx>
            <c:strRef>
              <c:f>wcet!$D$27</c:f>
              <c:strCache>
                <c:ptCount val="1"/>
                <c:pt idx="0">
                  <c:v>Global Convergence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</c:spPr>
          </c:marker>
          <c:cat>
            <c:strRef>
              <c:f>wcet!$A$28:$A$33</c:f>
              <c:strCache>
                <c:ptCount val="6"/>
                <c:pt idx="0">
                  <c:v>&lt;2,10&gt;</c:v>
                </c:pt>
                <c:pt idx="1">
                  <c:v>&lt;2,20&gt;</c:v>
                </c:pt>
                <c:pt idx="2">
                  <c:v>&lt;2,40&gt;</c:v>
                </c:pt>
                <c:pt idx="3">
                  <c:v>&lt;2,80&gt;</c:v>
                </c:pt>
                <c:pt idx="4">
                  <c:v>&lt;4,80&gt;</c:v>
                </c:pt>
                <c:pt idx="5">
                  <c:v>&lt;2,160&gt;</c:v>
                </c:pt>
              </c:strCache>
            </c:strRef>
          </c:cat>
          <c:val>
            <c:numRef>
              <c:f>wcet!$D$28:$D$33</c:f>
              <c:numCache>
                <c:formatCode>0.00%</c:formatCode>
                <c:ptCount val="6"/>
                <c:pt idx="0">
                  <c:v>1.0579131402390418</c:v>
                </c:pt>
                <c:pt idx="1">
                  <c:v>1.1721223898266417</c:v>
                </c:pt>
                <c:pt idx="2">
                  <c:v>1.352905437591482</c:v>
                </c:pt>
                <c:pt idx="3">
                  <c:v>1.7680434286345112</c:v>
                </c:pt>
                <c:pt idx="4">
                  <c:v>2.198754739470822</c:v>
                </c:pt>
                <c:pt idx="5">
                  <c:v>2.6167831407225481</c:v>
                </c:pt>
              </c:numCache>
            </c:numRef>
          </c:val>
        </c:ser>
        <c:ser>
          <c:idx val="3"/>
          <c:order val="3"/>
          <c:tx>
            <c:strRef>
              <c:f>wcet!$F$27</c:f>
              <c:strCache>
                <c:ptCount val="1"/>
                <c:pt idx="0">
                  <c:v>Graph-Tracking</c:v>
                </c:pt>
              </c:strCache>
            </c:strRef>
          </c:tx>
          <c:cat>
            <c:strRef>
              <c:f>wcet!$A$28:$A$33</c:f>
              <c:strCache>
                <c:ptCount val="6"/>
                <c:pt idx="0">
                  <c:v>&lt;2,10&gt;</c:v>
                </c:pt>
                <c:pt idx="1">
                  <c:v>&lt;2,20&gt;</c:v>
                </c:pt>
                <c:pt idx="2">
                  <c:v>&lt;2,40&gt;</c:v>
                </c:pt>
                <c:pt idx="3">
                  <c:v>&lt;2,80&gt;</c:v>
                </c:pt>
                <c:pt idx="4">
                  <c:v>&lt;4,80&gt;</c:v>
                </c:pt>
                <c:pt idx="5">
                  <c:v>&lt;2,160&gt;</c:v>
                </c:pt>
              </c:strCache>
            </c:strRef>
          </c:cat>
          <c:val>
            <c:numRef>
              <c:f>wcet!$F$28:$F$33</c:f>
              <c:numCache>
                <c:formatCode>0.00%</c:formatCode>
                <c:ptCount val="6"/>
                <c:pt idx="0">
                  <c:v>1.0012190807983479</c:v>
                </c:pt>
                <c:pt idx="1">
                  <c:v>1.0014539134026699</c:v>
                </c:pt>
                <c:pt idx="2">
                  <c:v>1.0011564555757357</c:v>
                </c:pt>
                <c:pt idx="3">
                  <c:v>1.001292733660395</c:v>
                </c:pt>
                <c:pt idx="4">
                  <c:v>1.0006356506956875</c:v>
                </c:pt>
                <c:pt idx="5">
                  <c:v>1.0028431319002642</c:v>
                </c:pt>
              </c:numCache>
            </c:numRef>
          </c:val>
        </c:ser>
        <c:marker val="1"/>
        <c:axId val="90120576"/>
        <c:axId val="90122112"/>
      </c:lineChart>
      <c:catAx>
        <c:axId val="90120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90122112"/>
        <c:crosses val="autoZero"/>
        <c:auto val="1"/>
        <c:lblAlgn val="ctr"/>
        <c:lblOffset val="100"/>
      </c:catAx>
      <c:valAx>
        <c:axId val="90122112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90120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852817279561682"/>
          <c:y val="0.8742932884000546"/>
          <c:w val="0.6145294041402819"/>
          <c:h val="0.12325713809576692"/>
        </c:manualLayout>
      </c:layout>
      <c:txPr>
        <a:bodyPr/>
        <a:lstStyle/>
        <a:p>
          <a:pPr>
            <a:defRPr sz="1800"/>
          </a:pPr>
          <a:endParaRPr lang="de-DE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lineChart>
        <c:grouping val="standard"/>
        <c:ser>
          <c:idx val="0"/>
          <c:order val="0"/>
          <c:tx>
            <c:strRef>
              <c:f>all!$B$2</c:f>
              <c:strCache>
                <c:ptCount val="1"/>
                <c:pt idx="0">
                  <c:v>Trivial bound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all!$A$41:$A$46</c:f>
              <c:strCache>
                <c:ptCount val="6"/>
                <c:pt idx="0">
                  <c:v>&lt;2,10&gt;</c:v>
                </c:pt>
                <c:pt idx="1">
                  <c:v>&lt;2,20&gt;</c:v>
                </c:pt>
                <c:pt idx="2">
                  <c:v>&lt;2,40&gt;</c:v>
                </c:pt>
                <c:pt idx="3">
                  <c:v>&lt;2,80&gt;</c:v>
                </c:pt>
                <c:pt idx="4">
                  <c:v>&lt;2,160&gt;</c:v>
                </c:pt>
                <c:pt idx="5">
                  <c:v>&lt;4,80&gt;</c:v>
                </c:pt>
              </c:strCache>
            </c:strRef>
          </c:cat>
          <c:val>
            <c:numRef>
              <c:f>all!$B$41:$B$46</c:f>
              <c:numCache>
                <c:formatCode>0.00%</c:formatCode>
                <c:ptCount val="6"/>
                <c:pt idx="0">
                  <c:v>3.1197682716455522E-4</c:v>
                </c:pt>
                <c:pt idx="1">
                  <c:v>3.4186191907375151E-4</c:v>
                </c:pt>
                <c:pt idx="2">
                  <c:v>3.4953113140143187E-4</c:v>
                </c:pt>
                <c:pt idx="3">
                  <c:v>3.3690427088094301E-4</c:v>
                </c:pt>
                <c:pt idx="4">
                  <c:v>3.4892787391390659E-4</c:v>
                </c:pt>
                <c:pt idx="5">
                  <c:v>3.5003335191324965E-4</c:v>
                </c:pt>
              </c:numCache>
            </c:numRef>
          </c:val>
        </c:ser>
        <c:ser>
          <c:idx val="1"/>
          <c:order val="1"/>
          <c:tx>
            <c:strRef>
              <c:f>all!$C$2</c:f>
              <c:strCache>
                <c:ptCount val="1"/>
                <c:pt idx="0">
                  <c:v>Fixed Alignment ([8])</c:v>
                </c:pt>
              </c:strCache>
            </c:strRef>
          </c:tx>
          <c:cat>
            <c:strRef>
              <c:f>all!$A$41:$A$46</c:f>
              <c:strCache>
                <c:ptCount val="6"/>
                <c:pt idx="0">
                  <c:v>&lt;2,10&gt;</c:v>
                </c:pt>
                <c:pt idx="1">
                  <c:v>&lt;2,20&gt;</c:v>
                </c:pt>
                <c:pt idx="2">
                  <c:v>&lt;2,40&gt;</c:v>
                </c:pt>
                <c:pt idx="3">
                  <c:v>&lt;2,80&gt;</c:v>
                </c:pt>
                <c:pt idx="4">
                  <c:v>&lt;2,160&gt;</c:v>
                </c:pt>
                <c:pt idx="5">
                  <c:v>&lt;4,80&gt;</c:v>
                </c:pt>
              </c:strCache>
            </c:strRef>
          </c:cat>
          <c:val>
            <c:numRef>
              <c:f>all!$C$41:$C$46</c:f>
              <c:numCache>
                <c:formatCode>0.00%</c:formatCode>
                <c:ptCount val="6"/>
                <c:pt idx="0">
                  <c:v>3.1197682716455522E-4</c:v>
                </c:pt>
                <c:pt idx="1">
                  <c:v>3.4186191907375151E-4</c:v>
                </c:pt>
                <c:pt idx="2">
                  <c:v>3.4953113140143187E-4</c:v>
                </c:pt>
                <c:pt idx="3">
                  <c:v>3.3690427088094301E-4</c:v>
                </c:pt>
                <c:pt idx="4">
                  <c:v>3.4892787391390659E-4</c:v>
                </c:pt>
                <c:pt idx="5">
                  <c:v>3.5003335191324965E-4</c:v>
                </c:pt>
              </c:numCache>
            </c:numRef>
          </c:val>
        </c:ser>
        <c:ser>
          <c:idx val="2"/>
          <c:order val="2"/>
          <c:tx>
            <c:strRef>
              <c:f>all!$D$2</c:f>
              <c:strCache>
                <c:ptCount val="1"/>
                <c:pt idx="0">
                  <c:v>Global Convergence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</c:spPr>
          </c:marker>
          <c:cat>
            <c:strRef>
              <c:f>all!$A$41:$A$46</c:f>
              <c:strCache>
                <c:ptCount val="6"/>
                <c:pt idx="0">
                  <c:v>&lt;2,10&gt;</c:v>
                </c:pt>
                <c:pt idx="1">
                  <c:v>&lt;2,20&gt;</c:v>
                </c:pt>
                <c:pt idx="2">
                  <c:v>&lt;2,40&gt;</c:v>
                </c:pt>
                <c:pt idx="3">
                  <c:v>&lt;2,80&gt;</c:v>
                </c:pt>
                <c:pt idx="4">
                  <c:v>&lt;2,160&gt;</c:v>
                </c:pt>
                <c:pt idx="5">
                  <c:v>&lt;4,80&gt;</c:v>
                </c:pt>
              </c:strCache>
            </c:strRef>
          </c:cat>
          <c:val>
            <c:numRef>
              <c:f>all!$D$41:$D$46</c:f>
              <c:numCache>
                <c:formatCode>0.00%</c:formatCode>
                <c:ptCount val="6"/>
                <c:pt idx="0">
                  <c:v>1.0301175018434378E-3</c:v>
                </c:pt>
                <c:pt idx="1">
                  <c:v>1.8115784576001408E-3</c:v>
                </c:pt>
                <c:pt idx="2">
                  <c:v>3.3575549269325767E-3</c:v>
                </c:pt>
                <c:pt idx="3">
                  <c:v>7.1350626926826276E-3</c:v>
                </c:pt>
                <c:pt idx="4">
                  <c:v>1.583750534647551E-2</c:v>
                </c:pt>
                <c:pt idx="5">
                  <c:v>2.0082652816968312E-2</c:v>
                </c:pt>
              </c:numCache>
            </c:numRef>
          </c:val>
        </c:ser>
        <c:ser>
          <c:idx val="3"/>
          <c:order val="3"/>
          <c:tx>
            <c:strRef>
              <c:f>all!$F$2</c:f>
              <c:strCache>
                <c:ptCount val="1"/>
                <c:pt idx="0">
                  <c:v>Graph-Tracking</c:v>
                </c:pt>
              </c:strCache>
            </c:strRef>
          </c:tx>
          <c:cat>
            <c:strRef>
              <c:f>all!$A$41:$A$46</c:f>
              <c:strCache>
                <c:ptCount val="6"/>
                <c:pt idx="0">
                  <c:v>&lt;2,10&gt;</c:v>
                </c:pt>
                <c:pt idx="1">
                  <c:v>&lt;2,20&gt;</c:v>
                </c:pt>
                <c:pt idx="2">
                  <c:v>&lt;2,40&gt;</c:v>
                </c:pt>
                <c:pt idx="3">
                  <c:v>&lt;2,80&gt;</c:v>
                </c:pt>
                <c:pt idx="4">
                  <c:v>&lt;2,160&gt;</c:v>
                </c:pt>
                <c:pt idx="5">
                  <c:v>&lt;4,80&gt;</c:v>
                </c:pt>
              </c:strCache>
            </c:strRef>
          </c:cat>
          <c:val>
            <c:numRef>
              <c:f>all!$F$41:$F$46</c:f>
              <c:numCache>
                <c:formatCode>0.00%</c:formatCode>
                <c:ptCount val="6"/>
                <c:pt idx="0">
                  <c:v>1.2253363650428692E-2</c:v>
                </c:pt>
                <c:pt idx="1">
                  <c:v>2.1076366737878251E-2</c:v>
                </c:pt>
                <c:pt idx="2">
                  <c:v>3.0652166836006505E-2</c:v>
                </c:pt>
                <c:pt idx="3">
                  <c:v>7.785492307558918E-2</c:v>
                </c:pt>
                <c:pt idx="4">
                  <c:v>0.19623014641327391</c:v>
                </c:pt>
                <c:pt idx="5">
                  <c:v>0.14335602307632342</c:v>
                </c:pt>
              </c:numCache>
            </c:numRef>
          </c:val>
        </c:ser>
        <c:marker val="1"/>
        <c:axId val="90624768"/>
        <c:axId val="90626304"/>
      </c:lineChart>
      <c:catAx>
        <c:axId val="90624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90626304"/>
        <c:crosses val="autoZero"/>
        <c:auto val="1"/>
        <c:lblAlgn val="ctr"/>
        <c:lblOffset val="100"/>
      </c:catAx>
      <c:valAx>
        <c:axId val="90626304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90624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223987747009312"/>
          <c:y val="0.87579492117309188"/>
          <c:w val="0.57602857166169563"/>
          <c:h val="0.12420507882690947"/>
        </c:manualLayout>
      </c:layout>
      <c:txPr>
        <a:bodyPr/>
        <a:lstStyle/>
        <a:p>
          <a:pPr>
            <a:defRPr sz="1800"/>
          </a:pPr>
          <a:endParaRPr lang="de-DE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5.7291666666666664E-2"/>
          <c:y val="8.2491582491582505E-2"/>
          <c:w val="0.93229166666666663"/>
          <c:h val="0.76767676767676762"/>
        </c:manualLayout>
      </c:layout>
      <c:barChart>
        <c:barDir val="col"/>
        <c:grouping val="clustered"/>
        <c:ser>
          <c:idx val="1"/>
          <c:order val="0"/>
          <c:tx>
            <c:v>F-</c:v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(n!$A$6:$A$29;n!$A$4;n!$A$30;n!$A$31;n!$A$4;n!$A$33)</c:f>
              <c:strCache>
                <c:ptCount val="29"/>
                <c:pt idx="0">
                  <c:v>adpcm</c:v>
                </c:pt>
                <c:pt idx="1">
                  <c:v>bs</c:v>
                </c:pt>
                <c:pt idx="2">
                  <c:v>bsort100</c:v>
                </c:pt>
                <c:pt idx="3">
                  <c:v>cnt</c:v>
                </c:pt>
                <c:pt idx="4">
                  <c:v>cover</c:v>
                </c:pt>
                <c:pt idx="5">
                  <c:v>crc</c:v>
                </c:pt>
                <c:pt idx="6">
                  <c:v>edn</c:v>
                </c:pt>
                <c:pt idx="7">
                  <c:v>fdct</c:v>
                </c:pt>
                <c:pt idx="8">
                  <c:v>fft</c:v>
                </c:pt>
                <c:pt idx="9">
                  <c:v>fir</c:v>
                </c:pt>
                <c:pt idx="10">
                  <c:v>insertsort</c:v>
                </c:pt>
                <c:pt idx="11">
                  <c:v>jfdcint</c:v>
                </c:pt>
                <c:pt idx="12">
                  <c:v>lms</c:v>
                </c:pt>
                <c:pt idx="13">
                  <c:v>ludcmp</c:v>
                </c:pt>
                <c:pt idx="14">
                  <c:v>matmult</c:v>
                </c:pt>
                <c:pt idx="15">
                  <c:v>mergesort</c:v>
                </c:pt>
                <c:pt idx="16">
                  <c:v>minver</c:v>
                </c:pt>
                <c:pt idx="17">
                  <c:v>ndes</c:v>
                </c:pt>
                <c:pt idx="18">
                  <c:v>nsichneu</c:v>
                </c:pt>
                <c:pt idx="19">
                  <c:v>qurt</c:v>
                </c:pt>
                <c:pt idx="20">
                  <c:v>select</c:v>
                </c:pt>
                <c:pt idx="21">
                  <c:v>sqrt</c:v>
                </c:pt>
                <c:pt idx="22">
                  <c:v>statemate</c:v>
                </c:pt>
                <c:pt idx="23">
                  <c:v>st</c:v>
                </c:pt>
                <c:pt idx="25">
                  <c:v>Debie</c:v>
                </c:pt>
                <c:pt idx="26">
                  <c:v>PapaBench</c:v>
                </c:pt>
                <c:pt idx="28">
                  <c:v>average</c:v>
                </c:pt>
              </c:strCache>
            </c:strRef>
          </c:cat>
          <c:val>
            <c:numRef>
              <c:f>('s'!$G$6:$G$29;'s'!$A$4;'s'!$G$30;'s'!$G$31;'s'!$A$4;'s'!$G$33)</c:f>
              <c:numCache>
                <c:formatCode>0.00%</c:formatCode>
                <c:ptCount val="29"/>
                <c:pt idx="0">
                  <c:v>1.1835605689063293</c:v>
                </c:pt>
                <c:pt idx="1">
                  <c:v>1.6393728222996515</c:v>
                </c:pt>
                <c:pt idx="2">
                  <c:v>2.0268422750389434</c:v>
                </c:pt>
                <c:pt idx="3">
                  <c:v>1.6888414070223554</c:v>
                </c:pt>
                <c:pt idx="4">
                  <c:v>1.7325653798256537</c:v>
                </c:pt>
                <c:pt idx="5">
                  <c:v>2.6416120552856954</c:v>
                </c:pt>
                <c:pt idx="6">
                  <c:v>1.4728363892926637</c:v>
                </c:pt>
                <c:pt idx="7">
                  <c:v>1.1925149479589581</c:v>
                </c:pt>
                <c:pt idx="8">
                  <c:v>1.7851564654805241</c:v>
                </c:pt>
                <c:pt idx="9">
                  <c:v>1.1922406038655418</c:v>
                </c:pt>
                <c:pt idx="10">
                  <c:v>1.3798224959246486</c:v>
                </c:pt>
                <c:pt idx="11">
                  <c:v>1.6222758828856021</c:v>
                </c:pt>
                <c:pt idx="12">
                  <c:v>1.8100442085965027</c:v>
                </c:pt>
                <c:pt idx="13">
                  <c:v>2.9887174763988025</c:v>
                </c:pt>
                <c:pt idx="14">
                  <c:v>2.2157936300055132</c:v>
                </c:pt>
                <c:pt idx="15">
                  <c:v>3.5681793949722271</c:v>
                </c:pt>
                <c:pt idx="16">
                  <c:v>2.0848092238202778</c:v>
                </c:pt>
                <c:pt idx="17">
                  <c:v>2.3259377880398855</c:v>
                </c:pt>
                <c:pt idx="18">
                  <c:v>1.0028505169581603</c:v>
                </c:pt>
                <c:pt idx="19">
                  <c:v>1.400761024665353</c:v>
                </c:pt>
                <c:pt idx="20">
                  <c:v>3.2175278201043613</c:v>
                </c:pt>
                <c:pt idx="21">
                  <c:v>1.3670006350102306</c:v>
                </c:pt>
                <c:pt idx="22">
                  <c:v>1.0545714332104759</c:v>
                </c:pt>
                <c:pt idx="23">
                  <c:v>1.6525585133158116</c:v>
                </c:pt>
                <c:pt idx="25">
                  <c:v>1.3453750982907813</c:v>
                </c:pt>
                <c:pt idx="26">
                  <c:v>1.1921492527150779</c:v>
                </c:pt>
                <c:pt idx="28">
                  <c:v>1.7993814349957724</c:v>
                </c:pt>
              </c:numCache>
            </c:numRef>
          </c:val>
        </c:ser>
        <c:ser>
          <c:idx val="3"/>
          <c:order val="1"/>
          <c:tx>
            <c:v>OC+</c:v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(n!$A$6:$A$29;n!$A$4;n!$A$30;n!$A$31;n!$A$4;n!$A$33)</c:f>
              <c:strCache>
                <c:ptCount val="29"/>
                <c:pt idx="0">
                  <c:v>adpcm</c:v>
                </c:pt>
                <c:pt idx="1">
                  <c:v>bs</c:v>
                </c:pt>
                <c:pt idx="2">
                  <c:v>bsort100</c:v>
                </c:pt>
                <c:pt idx="3">
                  <c:v>cnt</c:v>
                </c:pt>
                <c:pt idx="4">
                  <c:v>cover</c:v>
                </c:pt>
                <c:pt idx="5">
                  <c:v>crc</c:v>
                </c:pt>
                <c:pt idx="6">
                  <c:v>edn</c:v>
                </c:pt>
                <c:pt idx="7">
                  <c:v>fdct</c:v>
                </c:pt>
                <c:pt idx="8">
                  <c:v>fft</c:v>
                </c:pt>
                <c:pt idx="9">
                  <c:v>fir</c:v>
                </c:pt>
                <c:pt idx="10">
                  <c:v>insertsort</c:v>
                </c:pt>
                <c:pt idx="11">
                  <c:v>jfdcint</c:v>
                </c:pt>
                <c:pt idx="12">
                  <c:v>lms</c:v>
                </c:pt>
                <c:pt idx="13">
                  <c:v>ludcmp</c:v>
                </c:pt>
                <c:pt idx="14">
                  <c:v>matmult</c:v>
                </c:pt>
                <c:pt idx="15">
                  <c:v>mergesort</c:v>
                </c:pt>
                <c:pt idx="16">
                  <c:v>minver</c:v>
                </c:pt>
                <c:pt idx="17">
                  <c:v>ndes</c:v>
                </c:pt>
                <c:pt idx="18">
                  <c:v>nsichneu</c:v>
                </c:pt>
                <c:pt idx="19">
                  <c:v>qurt</c:v>
                </c:pt>
                <c:pt idx="20">
                  <c:v>select</c:v>
                </c:pt>
                <c:pt idx="21">
                  <c:v>sqrt</c:v>
                </c:pt>
                <c:pt idx="22">
                  <c:v>statemate</c:v>
                </c:pt>
                <c:pt idx="23">
                  <c:v>st</c:v>
                </c:pt>
                <c:pt idx="25">
                  <c:v>Debie</c:v>
                </c:pt>
                <c:pt idx="26">
                  <c:v>PapaBench</c:v>
                </c:pt>
                <c:pt idx="28">
                  <c:v>average</c:v>
                </c:pt>
              </c:strCache>
            </c:strRef>
          </c:cat>
          <c:val>
            <c:numRef>
              <c:f>(acr!$E$6:$E$29;acr!$A$4;acr!$E$30;acr!$E$31;acr!$A$4;acr!$E$33)</c:f>
              <c:numCache>
                <c:formatCode>0.00%</c:formatCode>
                <c:ptCount val="29"/>
                <c:pt idx="0">
                  <c:v>1.939460519862678</c:v>
                </c:pt>
                <c:pt idx="1">
                  <c:v>1.7717770034843199</c:v>
                </c:pt>
                <c:pt idx="2">
                  <c:v>1.10727862969066</c:v>
                </c:pt>
                <c:pt idx="3">
                  <c:v>1.9089645055330549</c:v>
                </c:pt>
                <c:pt idx="4">
                  <c:v>1.364570361145707</c:v>
                </c:pt>
                <c:pt idx="5">
                  <c:v>2.2810921468632275</c:v>
                </c:pt>
                <c:pt idx="6">
                  <c:v>1.0363017366689617</c:v>
                </c:pt>
                <c:pt idx="7">
                  <c:v>1.1224625378312569</c:v>
                </c:pt>
                <c:pt idx="8">
                  <c:v>1.9662592655920321</c:v>
                </c:pt>
                <c:pt idx="9">
                  <c:v>1.1873313407547368</c:v>
                </c:pt>
                <c:pt idx="10">
                  <c:v>1.0298858902372758</c:v>
                </c:pt>
                <c:pt idx="11">
                  <c:v>1.2010866284334438</c:v>
                </c:pt>
                <c:pt idx="12">
                  <c:v>2.0835230151577906</c:v>
                </c:pt>
                <c:pt idx="13">
                  <c:v>1.4199861846649757</c:v>
                </c:pt>
                <c:pt idx="14">
                  <c:v>1.1616463312131293</c:v>
                </c:pt>
                <c:pt idx="15">
                  <c:v>1.9274524584555641</c:v>
                </c:pt>
                <c:pt idx="16">
                  <c:v>1.7940092713657441</c:v>
                </c:pt>
                <c:pt idx="17">
                  <c:v>1.5932481123204258</c:v>
                </c:pt>
                <c:pt idx="18">
                  <c:v>2.5167004863593907</c:v>
                </c:pt>
                <c:pt idx="19">
                  <c:v>2.7708772168240809</c:v>
                </c:pt>
                <c:pt idx="20">
                  <c:v>1.6707300180080344</c:v>
                </c:pt>
                <c:pt idx="21">
                  <c:v>2.3187045791293306</c:v>
                </c:pt>
                <c:pt idx="22">
                  <c:v>3.7121239182321566</c:v>
                </c:pt>
                <c:pt idx="23">
                  <c:v>1.3051876753338887</c:v>
                </c:pt>
                <c:pt idx="25">
                  <c:v>2.7259489724943458</c:v>
                </c:pt>
                <c:pt idx="26">
                  <c:v>2.1594321315493823</c:v>
                </c:pt>
                <c:pt idx="28">
                  <c:v>1.8106169591232921</c:v>
                </c:pt>
              </c:numCache>
            </c:numRef>
          </c:val>
        </c:ser>
        <c:ser>
          <c:idx val="2"/>
          <c:order val="2"/>
          <c:tx>
            <c:v>OT+</c:v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(n!$A$6:$A$29;n!$A$4;n!$A$30;n!$A$31;n!$A$4;n!$A$33)</c:f>
              <c:strCache>
                <c:ptCount val="29"/>
                <c:pt idx="0">
                  <c:v>adpcm</c:v>
                </c:pt>
                <c:pt idx="1">
                  <c:v>bs</c:v>
                </c:pt>
                <c:pt idx="2">
                  <c:v>bsort100</c:v>
                </c:pt>
                <c:pt idx="3">
                  <c:v>cnt</c:v>
                </c:pt>
                <c:pt idx="4">
                  <c:v>cover</c:v>
                </c:pt>
                <c:pt idx="5">
                  <c:v>crc</c:v>
                </c:pt>
                <c:pt idx="6">
                  <c:v>edn</c:v>
                </c:pt>
                <c:pt idx="7">
                  <c:v>fdct</c:v>
                </c:pt>
                <c:pt idx="8">
                  <c:v>fft</c:v>
                </c:pt>
                <c:pt idx="9">
                  <c:v>fir</c:v>
                </c:pt>
                <c:pt idx="10">
                  <c:v>insertsort</c:v>
                </c:pt>
                <c:pt idx="11">
                  <c:v>jfdcint</c:v>
                </c:pt>
                <c:pt idx="12">
                  <c:v>lms</c:v>
                </c:pt>
                <c:pt idx="13">
                  <c:v>ludcmp</c:v>
                </c:pt>
                <c:pt idx="14">
                  <c:v>matmult</c:v>
                </c:pt>
                <c:pt idx="15">
                  <c:v>mergesort</c:v>
                </c:pt>
                <c:pt idx="16">
                  <c:v>minver</c:v>
                </c:pt>
                <c:pt idx="17">
                  <c:v>ndes</c:v>
                </c:pt>
                <c:pt idx="18">
                  <c:v>nsichneu</c:v>
                </c:pt>
                <c:pt idx="19">
                  <c:v>qurt</c:v>
                </c:pt>
                <c:pt idx="20">
                  <c:v>select</c:v>
                </c:pt>
                <c:pt idx="21">
                  <c:v>sqrt</c:v>
                </c:pt>
                <c:pt idx="22">
                  <c:v>statemate</c:v>
                </c:pt>
                <c:pt idx="23">
                  <c:v>st</c:v>
                </c:pt>
                <c:pt idx="25">
                  <c:v>Debie</c:v>
                </c:pt>
                <c:pt idx="26">
                  <c:v>PapaBench</c:v>
                </c:pt>
                <c:pt idx="28">
                  <c:v>average</c:v>
                </c:pt>
              </c:strCache>
            </c:strRef>
          </c:cat>
          <c:val>
            <c:numRef>
              <c:f>(agr!$E$6:$E$29;agr!$A$4;agr!$E$30;agr!$E$31;agr!$A$4;agr!$E$33)</c:f>
              <c:numCache>
                <c:formatCode>0.00%</c:formatCode>
                <c:ptCount val="29"/>
                <c:pt idx="0">
                  <c:v>1.6526630701324179</c:v>
                </c:pt>
                <c:pt idx="1">
                  <c:v>2.4024390243902385</c:v>
                </c:pt>
                <c:pt idx="2">
                  <c:v>2.9785622433680468</c:v>
                </c:pt>
                <c:pt idx="3">
                  <c:v>2.2549393543174889</c:v>
                </c:pt>
                <c:pt idx="4">
                  <c:v>1</c:v>
                </c:pt>
                <c:pt idx="5">
                  <c:v>4.8163119450534806</c:v>
                </c:pt>
                <c:pt idx="6">
                  <c:v>1</c:v>
                </c:pt>
                <c:pt idx="7">
                  <c:v>1</c:v>
                </c:pt>
                <c:pt idx="8">
                  <c:v>1.0045686459415872</c:v>
                </c:pt>
                <c:pt idx="9">
                  <c:v>1.3327316729569318</c:v>
                </c:pt>
                <c:pt idx="10">
                  <c:v>1</c:v>
                </c:pt>
                <c:pt idx="11">
                  <c:v>1</c:v>
                </c:pt>
                <c:pt idx="12">
                  <c:v>1.8160871137549461</c:v>
                </c:pt>
                <c:pt idx="13">
                  <c:v>2.2580704582086115</c:v>
                </c:pt>
                <c:pt idx="14">
                  <c:v>1</c:v>
                </c:pt>
                <c:pt idx="15">
                  <c:v>2.2629167616257315</c:v>
                </c:pt>
                <c:pt idx="16">
                  <c:v>1.613336503031024</c:v>
                </c:pt>
                <c:pt idx="17">
                  <c:v>1.5972422654016964</c:v>
                </c:pt>
                <c:pt idx="18">
                  <c:v>2.5138177601700646</c:v>
                </c:pt>
                <c:pt idx="19">
                  <c:v>4.0257525310864821</c:v>
                </c:pt>
                <c:pt idx="20">
                  <c:v>1.6670360622431546</c:v>
                </c:pt>
                <c:pt idx="21">
                  <c:v>2.563148239610527</c:v>
                </c:pt>
                <c:pt idx="22">
                  <c:v>3.5861111562129659</c:v>
                </c:pt>
                <c:pt idx="23">
                  <c:v>1</c:v>
                </c:pt>
                <c:pt idx="25">
                  <c:v>2.1697319571842733</c:v>
                </c:pt>
                <c:pt idx="26">
                  <c:v>2.0928744084703639</c:v>
                </c:pt>
                <c:pt idx="28">
                  <c:v>1.9849361989676935</c:v>
                </c:pt>
              </c:numCache>
            </c:numRef>
          </c:val>
        </c:ser>
        <c:ser>
          <c:idx val="6"/>
          <c:order val="3"/>
          <c:tx>
            <c:v>OT-</c:v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(n!$A$6:$A$29;n!$A$4;n!$A$30;n!$A$31;n!$A$4;n!$A$33)</c:f>
              <c:strCache>
                <c:ptCount val="29"/>
                <c:pt idx="0">
                  <c:v>adpcm</c:v>
                </c:pt>
                <c:pt idx="1">
                  <c:v>bs</c:v>
                </c:pt>
                <c:pt idx="2">
                  <c:v>bsort100</c:v>
                </c:pt>
                <c:pt idx="3">
                  <c:v>cnt</c:v>
                </c:pt>
                <c:pt idx="4">
                  <c:v>cover</c:v>
                </c:pt>
                <c:pt idx="5">
                  <c:v>crc</c:v>
                </c:pt>
                <c:pt idx="6">
                  <c:v>edn</c:v>
                </c:pt>
                <c:pt idx="7">
                  <c:v>fdct</c:v>
                </c:pt>
                <c:pt idx="8">
                  <c:v>fft</c:v>
                </c:pt>
                <c:pt idx="9">
                  <c:v>fir</c:v>
                </c:pt>
                <c:pt idx="10">
                  <c:v>insertsort</c:v>
                </c:pt>
                <c:pt idx="11">
                  <c:v>jfdcint</c:v>
                </c:pt>
                <c:pt idx="12">
                  <c:v>lms</c:v>
                </c:pt>
                <c:pt idx="13">
                  <c:v>ludcmp</c:v>
                </c:pt>
                <c:pt idx="14">
                  <c:v>matmult</c:v>
                </c:pt>
                <c:pt idx="15">
                  <c:v>mergesort</c:v>
                </c:pt>
                <c:pt idx="16">
                  <c:v>minver</c:v>
                </c:pt>
                <c:pt idx="17">
                  <c:v>ndes</c:v>
                </c:pt>
                <c:pt idx="18">
                  <c:v>nsichneu</c:v>
                </c:pt>
                <c:pt idx="19">
                  <c:v>qurt</c:v>
                </c:pt>
                <c:pt idx="20">
                  <c:v>select</c:v>
                </c:pt>
                <c:pt idx="21">
                  <c:v>sqrt</c:v>
                </c:pt>
                <c:pt idx="22">
                  <c:v>statemate</c:v>
                </c:pt>
                <c:pt idx="23">
                  <c:v>st</c:v>
                </c:pt>
                <c:pt idx="25">
                  <c:v>Debie</c:v>
                </c:pt>
                <c:pt idx="26">
                  <c:v>PapaBench</c:v>
                </c:pt>
                <c:pt idx="28">
                  <c:v>average</c:v>
                </c:pt>
              </c:strCache>
            </c:strRef>
          </c:cat>
          <c:val>
            <c:numRef>
              <c:f>(agt!$E$6:$E$29;agt!$A$4;agt!$E$30;agt!$E$31;agt!$A$4;agt!$E$33)</c:f>
              <c:numCache>
                <c:formatCode>0.00%</c:formatCode>
                <c:ptCount val="29"/>
                <c:pt idx="0">
                  <c:v>1.0031387935262384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1.0000773553744555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1.028527279210746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5">
                  <c:v>1</c:v>
                </c:pt>
                <c:pt idx="26">
                  <c:v>1.0043236986347974</c:v>
                </c:pt>
                <c:pt idx="28">
                  <c:v>1.0013871971825479</c:v>
                </c:pt>
              </c:numCache>
            </c:numRef>
          </c:val>
        </c:ser>
        <c:axId val="90179840"/>
        <c:axId val="90185728"/>
      </c:barChart>
      <c:catAx>
        <c:axId val="901798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90185728"/>
        <c:crosses val="autoZero"/>
        <c:auto val="1"/>
        <c:lblAlgn val="ctr"/>
        <c:lblOffset val="100"/>
        <c:tickLblSkip val="1"/>
        <c:tickMarkSkip val="1"/>
      </c:catAx>
      <c:valAx>
        <c:axId val="90185728"/>
        <c:scaling>
          <c:orientation val="minMax"/>
          <c:max val="3"/>
          <c:min val="0.7500000000000015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90179840"/>
        <c:crosses val="autoZero"/>
        <c:crossBetween val="between"/>
        <c:majorUnit val="0.2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4406250000000001"/>
          <c:y val="2.5936262929849994E-2"/>
          <c:w val="0.16458333333333341"/>
          <c:h val="4.0404040404040414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0.10893</cdr:x>
      <cdr:y>0.86515</cdr:y>
    </cdr:from>
    <cdr:to>
      <cdr:x>0.36726</cdr:x>
      <cdr:y>0.99015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941294" y="4485452"/>
          <a:ext cx="2232219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Baseline: </a:t>
          </a:r>
        </a:p>
        <a:p xmlns:a="http://schemas.openxmlformats.org/drawingml/2006/main">
          <a:r>
            <a:rPr lang="en-US" sz="1800" dirty="0" smtClean="0"/>
            <a:t>Fully Unrolling ([6])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0.24375</cdr:x>
      <cdr:y>0.09025</cdr:y>
    </cdr:from>
    <cdr:to>
      <cdr:x>0.29025</cdr:x>
      <cdr:y>0.121</cdr:y>
    </cdr:to>
    <cdr:sp macro="" textlink="">
      <cdr:nvSpPr>
        <cdr:cNvPr id="2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8850" y="510621"/>
          <a:ext cx="425196" cy="1739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481%</a:t>
          </a:r>
        </a:p>
      </cdr:txBody>
    </cdr:sp>
  </cdr:relSizeAnchor>
  <cdr:relSizeAnchor xmlns:cdr="http://schemas.openxmlformats.org/drawingml/2006/chartDrawing">
    <cdr:from>
      <cdr:x>0.55225</cdr:x>
      <cdr:y>0.09025</cdr:y>
    </cdr:from>
    <cdr:to>
      <cdr:x>0.599</cdr:x>
      <cdr:y>0.121</cdr:y>
    </cdr:to>
    <cdr:sp macro="" textlink="">
      <cdr:nvSpPr>
        <cdr:cNvPr id="20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49774" y="510621"/>
          <a:ext cx="427482" cy="1739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356%</a:t>
          </a:r>
        </a:p>
      </cdr:txBody>
    </cdr:sp>
  </cdr:relSizeAnchor>
  <cdr:relSizeAnchor xmlns:cdr="http://schemas.openxmlformats.org/drawingml/2006/chartDrawing">
    <cdr:from>
      <cdr:x>0.63425</cdr:x>
      <cdr:y>0.09025</cdr:y>
    </cdr:from>
    <cdr:to>
      <cdr:x>0.681</cdr:x>
      <cdr:y>0.121</cdr:y>
    </cdr:to>
    <cdr:sp macro="" textlink="">
      <cdr:nvSpPr>
        <cdr:cNvPr id="20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99582" y="510621"/>
          <a:ext cx="427482" cy="1739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402%</a:t>
          </a:r>
        </a:p>
      </cdr:txBody>
    </cdr:sp>
  </cdr:relSizeAnchor>
  <cdr:relSizeAnchor xmlns:cdr="http://schemas.openxmlformats.org/drawingml/2006/chartDrawing">
    <cdr:from>
      <cdr:x>0.71175</cdr:x>
      <cdr:y>0.09025</cdr:y>
    </cdr:from>
    <cdr:to>
      <cdr:x>0.75825</cdr:x>
      <cdr:y>0.121</cdr:y>
    </cdr:to>
    <cdr:sp macro="" textlink="">
      <cdr:nvSpPr>
        <cdr:cNvPr id="20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08242" y="510621"/>
          <a:ext cx="425196" cy="1739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321%</a:t>
          </a:r>
        </a:p>
      </cdr:txBody>
    </cdr:sp>
  </cdr:relSizeAnchor>
  <cdr:relSizeAnchor xmlns:cdr="http://schemas.openxmlformats.org/drawingml/2006/chartDrawing">
    <cdr:from>
      <cdr:x>0.73225</cdr:x>
      <cdr:y>0.12925</cdr:y>
    </cdr:from>
    <cdr:to>
      <cdr:x>0.77875</cdr:x>
      <cdr:y>0.16</cdr:y>
    </cdr:to>
    <cdr:sp macro="" textlink="">
      <cdr:nvSpPr>
        <cdr:cNvPr id="205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95694" y="731277"/>
          <a:ext cx="425196" cy="1739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371%</a:t>
          </a:r>
        </a:p>
      </cdr:txBody>
    </cdr:sp>
  </cdr:relSizeAnchor>
  <cdr:relSizeAnchor xmlns:cdr="http://schemas.openxmlformats.org/drawingml/2006/chartDrawing">
    <cdr:from>
      <cdr:x>0.78825</cdr:x>
      <cdr:y>0.09025</cdr:y>
    </cdr:from>
    <cdr:to>
      <cdr:x>0.83475</cdr:x>
      <cdr:y>0.121</cdr:y>
    </cdr:to>
    <cdr:sp macro="" textlink="">
      <cdr:nvSpPr>
        <cdr:cNvPr id="205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07758" y="510621"/>
          <a:ext cx="425196" cy="1739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358%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solidFill>
                  <a:schemeClr val="tx1"/>
                </a:solidFill>
                <a:ea typeface="ヒラギノ角ゴ Pro W3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solidFill>
                  <a:schemeClr val="tx1"/>
                </a:solidFill>
                <a:ea typeface="ヒラギノ角ゴ Pro W3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solidFill>
                  <a:schemeClr val="tx1"/>
                </a:solidFill>
                <a:ea typeface="ヒラギノ角ゴ Pro W3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solidFill>
                  <a:schemeClr val="tx1"/>
                </a:solidFill>
                <a:ea typeface="ヒラギノ角ゴ Pro W3" pitchFamily="96" charset="-128"/>
                <a:cs typeface="+mn-cs"/>
              </a:defRPr>
            </a:lvl1pPr>
          </a:lstStyle>
          <a:p>
            <a:pPr>
              <a:defRPr/>
            </a:pPr>
            <a:fld id="{FC8769A7-B082-496C-81B2-FBFEA46147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98BCC-E12E-4A56-88F9-E32920F13632}" type="slidenum">
              <a:rPr lang="de-DE" smtClean="0">
                <a:ea typeface="ヒラギノ角ゴ Pro W3"/>
                <a:cs typeface="ヒラギノ角ゴ Pro W3"/>
              </a:rPr>
              <a:pPr/>
              <a:t>3</a:t>
            </a:fld>
            <a:endParaRPr lang="de-DE" smtClean="0">
              <a:ea typeface="ヒラギノ角ゴ Pro W3"/>
              <a:cs typeface="ヒラギノ角ゴ Pro W3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0B05D-C345-43A6-BB59-BEE497B3DC58}" type="slidenum">
              <a:rPr lang="de-DE" smtClean="0">
                <a:ea typeface="ヒラギノ角ゴ Pro W3"/>
                <a:cs typeface="ヒラギノ角ゴ Pro W3"/>
              </a:rPr>
              <a:pPr/>
              <a:t>15</a:t>
            </a:fld>
            <a:endParaRPr lang="de-DE" smtClean="0">
              <a:ea typeface="ヒラギノ角ゴ Pro W3"/>
              <a:cs typeface="ヒラギノ角ゴ Pro W3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ヒラギノ角ゴ Pro W3"/>
            </a:endParaRPr>
          </a:p>
        </p:txBody>
      </p:sp>
      <p:sp>
        <p:nvSpPr>
          <p:cNvPr id="3379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6CF44-518E-4851-B147-62B4DBE0D3D3}" type="slidenum">
              <a:rPr lang="de-DE" smtClean="0">
                <a:ea typeface="ヒラギノ角ゴ Pro W3"/>
                <a:cs typeface="ヒラギノ角ゴ Pro W3"/>
              </a:rPr>
              <a:pPr/>
              <a:t>16</a:t>
            </a:fld>
            <a:endParaRPr lang="de-DE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31297-1320-4E22-B50B-5DCDDEBDEAAA}" type="slidenum">
              <a:rPr lang="de-DE" smtClean="0">
                <a:ea typeface="ヒラギノ角ゴ Pro W3"/>
                <a:cs typeface="ヒラギノ角ゴ Pro W3"/>
              </a:rPr>
              <a:pPr/>
              <a:t>4</a:t>
            </a:fld>
            <a:endParaRPr lang="de-DE" smtClean="0">
              <a:ea typeface="ヒラギノ角ゴ Pro W3"/>
              <a:cs typeface="ヒラギノ角ゴ Pro W3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66AC3-9B12-4026-A96F-60A83AFBC1B4}" type="slidenum">
              <a:rPr lang="de-DE" smtClean="0">
                <a:ea typeface="ヒラギノ角ゴ Pro W3"/>
                <a:cs typeface="ヒラギノ角ゴ Pro W3"/>
              </a:rPr>
              <a:pPr/>
              <a:t>5</a:t>
            </a:fld>
            <a:endParaRPr lang="de-DE" smtClean="0">
              <a:ea typeface="ヒラギノ角ゴ Pro W3"/>
              <a:cs typeface="ヒラギノ角ゴ Pro W3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ea typeface="ヒラギノ角ゴ Pro W3"/>
              </a:rPr>
              <a:t>Split transactions weglassen</a:t>
            </a:r>
          </a:p>
          <a:p>
            <a:r>
              <a:rPr lang="de-DE" smtClean="0">
                <a:ea typeface="ヒラギノ角ゴ Pro W3"/>
              </a:rPr>
              <a:t>Datenzugriffe direkt auf Bus legen, ohne Cache</a:t>
            </a:r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00D43-AC14-4D92-BAE1-16A0719B2149}" type="slidenum">
              <a:rPr lang="de-DE" smtClean="0">
                <a:ea typeface="ヒラギノ角ゴ Pro W3"/>
                <a:cs typeface="ヒラギノ角ゴ Pro W3"/>
              </a:rPr>
              <a:pPr/>
              <a:t>6</a:t>
            </a:fld>
            <a:endParaRPr lang="de-DE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ea typeface="ヒラギノ角ゴ Pro W3"/>
              </a:rPr>
              <a:t>Erklärung zum Fixpunkt (warum ist da der Fixpunkt)</a:t>
            </a:r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B13B7-FD92-49F8-9B40-10C6781A3694}" type="slidenum">
              <a:rPr lang="de-DE" smtClean="0">
                <a:ea typeface="ヒラギノ角ゴ Pro W3"/>
                <a:cs typeface="ヒラギノ角ゴ Pro W3"/>
              </a:rPr>
              <a:pPr/>
              <a:t>8</a:t>
            </a:fld>
            <a:endParaRPr lang="de-DE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ヒラギノ角ゴ Pro W3"/>
            </a:endParaRPr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D3998-A936-498C-9D89-7AD00C090985}" type="slidenum">
              <a:rPr lang="de-DE" smtClean="0">
                <a:ea typeface="ヒラギノ角ゴ Pro W3"/>
                <a:cs typeface="ヒラギノ角ゴ Pro W3"/>
              </a:rPr>
              <a:pPr/>
              <a:t>9</a:t>
            </a:fld>
            <a:endParaRPr lang="de-DE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ヒラギノ角ゴ Pro W3"/>
            </a:endParaRPr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377C1-117F-411A-A5F9-EDDB8F409FBE}" type="slidenum">
              <a:rPr lang="de-DE" smtClean="0">
                <a:ea typeface="ヒラギノ角ゴ Pro W3"/>
                <a:cs typeface="ヒラギノ角ゴ Pro W3"/>
              </a:rPr>
              <a:pPr/>
              <a:t>10</a:t>
            </a:fld>
            <a:endParaRPr lang="de-DE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ea typeface="ヒラギノ角ゴ Pro W3"/>
              </a:rPr>
              <a:t>Pipeline-Analysis evtl nicht erwähnen</a:t>
            </a:r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15C6A-6600-4025-99B1-677D6DC1F0C6}" type="slidenum">
              <a:rPr lang="de-DE" smtClean="0">
                <a:ea typeface="ヒラギノ角ゴ Pro W3"/>
                <a:cs typeface="ヒラギノ角ゴ Pro W3"/>
              </a:rPr>
              <a:pPr/>
              <a:t>11</a:t>
            </a:fld>
            <a:endParaRPr lang="de-DE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F8402-C507-4B36-A208-DCEB33F971B6}" type="slidenum">
              <a:rPr lang="de-DE" smtClean="0">
                <a:ea typeface="ヒラギノ角ゴ Pro W3"/>
                <a:cs typeface="ヒラギノ角ゴ Pro W3"/>
              </a:rPr>
              <a:pPr/>
              <a:t>14</a:t>
            </a:fld>
            <a:endParaRPr lang="de-DE" smtClean="0">
              <a:ea typeface="ヒラギノ角ゴ Pro W3"/>
              <a:cs typeface="ヒラギノ角ゴ Pro W3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ea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8"/>
          <p:cNvSpPr>
            <a:spLocks noChangeShapeType="1"/>
          </p:cNvSpPr>
          <p:nvPr userDrawn="1"/>
        </p:nvSpPr>
        <p:spPr bwMode="auto">
          <a:xfrm>
            <a:off x="179388" y="692150"/>
            <a:ext cx="8785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a typeface="ヒラギノ角ゴ Pro W3" pitchFamily="96" charset="-128"/>
              <a:cs typeface="+mn-cs"/>
            </a:endParaRPr>
          </a:p>
        </p:txBody>
      </p:sp>
      <p:pic>
        <p:nvPicPr>
          <p:cNvPr id="3" name="Picture 39" descr="tud_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80963"/>
            <a:ext cx="30956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1"/>
          <p:cNvSpPr>
            <a:spLocks noChangeArrowheads="1"/>
          </p:cNvSpPr>
          <p:nvPr userDrawn="1"/>
        </p:nvSpPr>
        <p:spPr bwMode="auto">
          <a:xfrm>
            <a:off x="4427538" y="44450"/>
            <a:ext cx="4608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15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Computer Science 12</a:t>
            </a:r>
          </a:p>
          <a:p>
            <a:pPr algn="r" eaLnBrk="0" hangingPunct="0">
              <a:defRPr/>
            </a:pPr>
            <a:r>
              <a:rPr lang="en-GB" sz="15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Design Automation for Embedded Systems</a:t>
            </a:r>
          </a:p>
        </p:txBody>
      </p:sp>
      <p:sp>
        <p:nvSpPr>
          <p:cNvPr id="5" name="Rectangle 42"/>
          <p:cNvSpPr>
            <a:spLocks noChangeArrowheads="1"/>
          </p:cNvSpPr>
          <p:nvPr userDrawn="1"/>
        </p:nvSpPr>
        <p:spPr bwMode="auto">
          <a:xfrm>
            <a:off x="1871663" y="6489700"/>
            <a:ext cx="5364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500" b="1" i="1">
                <a:solidFill>
                  <a:srgbClr val="62AF35"/>
                </a:solidFill>
                <a:ea typeface="ヒラギノ角ゴ Pro W3" pitchFamily="96" charset="-128"/>
                <a:cs typeface="+mn-cs"/>
              </a:rPr>
              <a:t>ECRTS 2011</a:t>
            </a:r>
            <a:endParaRPr lang="en-GB" sz="1500" b="1" i="1">
              <a:solidFill>
                <a:schemeClr val="tx1"/>
              </a:solidFill>
              <a:ea typeface="ヒラギノ角ゴ Pro W3" pitchFamily="96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83E7B1E-FFC1-42CC-B391-2345D2F63EF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808163"/>
            <a:ext cx="43164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08163"/>
            <a:ext cx="431641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A23C714-AD8B-403D-BAC0-5B1B546946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990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808163"/>
            <a:ext cx="4316412" cy="46085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08163"/>
            <a:ext cx="4316413" cy="22272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87825"/>
            <a:ext cx="4316413" cy="22288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C10FC44-9AC6-4104-AEA4-B970412882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8785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6387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12875"/>
            <a:ext cx="8785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89838" y="6500813"/>
            <a:ext cx="137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>
                <a:solidFill>
                  <a:schemeClr val="tx1"/>
                </a:solidFill>
                <a:ea typeface="ヒラギノ角ゴ Pro W3" pitchFamily="96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CCF811D5-DCBF-460F-9820-499F6C2383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73" name="Line 49"/>
          <p:cNvSpPr>
            <a:spLocks noChangeShapeType="1"/>
          </p:cNvSpPr>
          <p:nvPr userDrawn="1"/>
        </p:nvSpPr>
        <p:spPr bwMode="auto">
          <a:xfrm>
            <a:off x="179388" y="295275"/>
            <a:ext cx="8785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a typeface="ヒラギノ角ゴ Pro W3" pitchFamily="96" charset="-128"/>
              <a:cs typeface="+mn-cs"/>
            </a:endParaRPr>
          </a:p>
        </p:txBody>
      </p:sp>
      <p:sp>
        <p:nvSpPr>
          <p:cNvPr id="1074" name="Rectangle 50"/>
          <p:cNvSpPr>
            <a:spLocks noChangeArrowheads="1"/>
          </p:cNvSpPr>
          <p:nvPr userDrawn="1"/>
        </p:nvSpPr>
        <p:spPr bwMode="auto">
          <a:xfrm>
            <a:off x="107950" y="6500813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15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©</a:t>
            </a:r>
            <a:r>
              <a:rPr lang="en-US" sz="1500" dirty="0">
                <a:ea typeface="ヒラギノ角ゴ Pro W3" pitchFamily="96" charset="-128"/>
                <a:cs typeface="+mn-cs"/>
              </a:rPr>
              <a:t> </a:t>
            </a:r>
            <a:r>
              <a:rPr lang="en-US" sz="15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T. </a:t>
            </a:r>
            <a:r>
              <a:rPr lang="en-US" sz="1500" dirty="0" err="1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Kelter</a:t>
            </a:r>
            <a:r>
              <a:rPr lang="en-US" sz="15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| </a:t>
            </a:r>
            <a:r>
              <a:rPr lang="de-DE" sz="15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2011-07-06</a:t>
            </a:r>
            <a:endParaRPr lang="en-US" sz="1500" dirty="0">
              <a:solidFill>
                <a:schemeClr val="tx1"/>
              </a:solidFill>
              <a:ea typeface="ヒラギノ角ゴ Pro W3" pitchFamily="96" charset="-128"/>
              <a:cs typeface="+mn-cs"/>
            </a:endParaRPr>
          </a:p>
        </p:txBody>
      </p:sp>
      <p:sp>
        <p:nvSpPr>
          <p:cNvPr id="1076" name="Line 52"/>
          <p:cNvSpPr>
            <a:spLocks noChangeShapeType="1"/>
          </p:cNvSpPr>
          <p:nvPr userDrawn="1"/>
        </p:nvSpPr>
        <p:spPr bwMode="auto">
          <a:xfrm>
            <a:off x="179388" y="6453188"/>
            <a:ext cx="8785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a typeface="ヒラギノ角ゴ Pro W3" pitchFamily="96" charset="-128"/>
              <a:cs typeface="+mn-cs"/>
            </a:endParaRPr>
          </a:p>
        </p:txBody>
      </p:sp>
      <p:sp>
        <p:nvSpPr>
          <p:cNvPr id="1078" name="Rectangle 54"/>
          <p:cNvSpPr>
            <a:spLocks noChangeArrowheads="1"/>
          </p:cNvSpPr>
          <p:nvPr userDrawn="1"/>
        </p:nvSpPr>
        <p:spPr bwMode="auto">
          <a:xfrm>
            <a:off x="1871663" y="6489700"/>
            <a:ext cx="5364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500" b="1" i="1">
                <a:solidFill>
                  <a:srgbClr val="62AF35"/>
                </a:solidFill>
                <a:ea typeface="ヒラギノ角ゴ Pro W3" pitchFamily="96" charset="-128"/>
                <a:cs typeface="+mn-cs"/>
              </a:rPr>
              <a:t>ECRTS 2011</a:t>
            </a:r>
            <a:endParaRPr lang="en-GB" sz="1500" b="1" i="1">
              <a:solidFill>
                <a:schemeClr val="tx1"/>
              </a:solidFill>
              <a:ea typeface="ヒラギノ角ゴ Pro W3" pitchFamily="96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ヒラギノ角ゴ Pro W3" pitchFamily="96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ヒラギノ角ゴ Pro W3" pitchFamily="96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ヒラギノ角ゴ Pro W3" pitchFamily="96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ヒラギノ角ゴ Pro W3" pitchFamily="96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ヒラギノ角ゴ Pro W3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ヒラギノ角ゴ Pro W3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ヒラギノ角ゴ Pro W3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ヒラギノ角ゴ Pro W3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2400" b="1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22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22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22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22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2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2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2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22.png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chart" Target="../charts/char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1.xml"/><Relationship Id="rId7" Type="http://schemas.openxmlformats.org/officeDocument/2006/relationships/image" Target="../media/image2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7.xml"/><Relationship Id="rId7" Type="http://schemas.openxmlformats.org/officeDocument/2006/relationships/image" Target="../media/image2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.xml"/><Relationship Id="rId10" Type="http://schemas.openxmlformats.org/officeDocument/2006/relationships/image" Target="../media/image31.png"/><Relationship Id="rId4" Type="http://schemas.openxmlformats.org/officeDocument/2006/relationships/tags" Target="../tags/tag38.xml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42.xml"/><Relationship Id="rId7" Type="http://schemas.openxmlformats.org/officeDocument/2006/relationships/image" Target="../media/image3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tags" Target="../tags/tag44.xml"/><Relationship Id="rId10" Type="http://schemas.openxmlformats.org/officeDocument/2006/relationships/image" Target="../media/image35.png"/><Relationship Id="rId4" Type="http://schemas.openxmlformats.org/officeDocument/2006/relationships/tags" Target="../tags/tag43.xml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47.xml"/><Relationship Id="rId7" Type="http://schemas.openxmlformats.org/officeDocument/2006/relationships/image" Target="../media/image3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51.xml"/><Relationship Id="rId7" Type="http://schemas.openxmlformats.org/officeDocument/2006/relationships/image" Target="../media/image3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tags" Target="../tags/tag53.xml"/><Relationship Id="rId10" Type="http://schemas.openxmlformats.org/officeDocument/2006/relationships/image" Target="../media/image39.png"/><Relationship Id="rId4" Type="http://schemas.openxmlformats.org/officeDocument/2006/relationships/tags" Target="../tags/tag52.xml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12.xml"/><Relationship Id="rId10" Type="http://schemas.openxmlformats.org/officeDocument/2006/relationships/image" Target="../media/image6.png"/><Relationship Id="rId4" Type="http://schemas.openxmlformats.org/officeDocument/2006/relationships/tags" Target="../tags/tag1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15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9.png"/><Relationship Id="rId2" Type="http://schemas.openxmlformats.org/officeDocument/2006/relationships/tags" Target="../tags/tag13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15" Type="http://schemas.openxmlformats.org/officeDocument/2006/relationships/image" Target="../media/image13.png"/><Relationship Id="rId10" Type="http://schemas.openxmlformats.org/officeDocument/2006/relationships/tags" Target="../tags/tag21.xml"/><Relationship Id="rId19" Type="http://schemas.openxmlformats.org/officeDocument/2006/relationships/image" Target="../media/image16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6.xml"/><Relationship Id="rId7" Type="http://schemas.openxmlformats.org/officeDocument/2006/relationships/image" Target="../media/image2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1343025"/>
            <a:ext cx="8785225" cy="1077913"/>
          </a:xfr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i="1" smtClean="0">
                <a:cs typeface="+mj-cs"/>
              </a:rPr>
              <a:t>Bus-Aware Multicore WCET Analysis through TDMA Offset Bounds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9388" y="3019425"/>
            <a:ext cx="8713787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2500">
                <a:solidFill>
                  <a:schemeClr val="tx1"/>
                </a:solidFill>
              </a:rPr>
              <a:t>Timon Kelter, Heiko Falk, Peter Marwedel</a:t>
            </a:r>
          </a:p>
          <a:p>
            <a:pPr algn="ctr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endParaRPr lang="en-US" sz="100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TU Dortmund, Computer Science 12</a:t>
            </a:r>
          </a:p>
          <a:p>
            <a:pPr algn="ctr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Design Automation for Embedded Systems</a:t>
            </a:r>
          </a:p>
        </p:txBody>
      </p:sp>
      <p:pic>
        <p:nvPicPr>
          <p:cNvPr id="7171" name="Picture 6" descr="http://www.predator-project.eu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6467475"/>
            <a:ext cx="15478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388" y="4792663"/>
            <a:ext cx="871378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2500">
                <a:solidFill>
                  <a:schemeClr val="tx1"/>
                </a:solidFill>
              </a:rPr>
              <a:t>Sudipta Chattopadhyay, Abhik Roychoudhury</a:t>
            </a:r>
          </a:p>
          <a:p>
            <a:pPr algn="ctr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endParaRPr lang="en-US" sz="100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National University of Singapore,</a:t>
            </a:r>
          </a:p>
          <a:p>
            <a:pPr algn="ctr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School of Computing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Graph-Tracking Approach</a:t>
            </a:r>
            <a:endParaRPr lang="en-US" dirty="0"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4679950"/>
          </a:xfrm>
        </p:spPr>
        <p:txBody>
          <a:bodyPr/>
          <a:lstStyle/>
          <a:p>
            <a:r>
              <a:rPr lang="en-US" smtClean="0"/>
              <a:t>Build special flow problem in the offset graph</a:t>
            </a:r>
            <a:br>
              <a:rPr lang="en-US" smtClean="0"/>
            </a:br>
            <a:r>
              <a:rPr lang="en-US" smtClean="0">
                <a:sym typeface="Wingdings" pitchFamily="2" charset="2"/>
              </a:rPr>
              <a:t> See paper for further details</a:t>
            </a:r>
            <a:br>
              <a:rPr lang="en-US" smtClean="0">
                <a:sym typeface="Wingdings" pitchFamily="2" charset="2"/>
              </a:rPr>
            </a:br>
            <a:endParaRPr lang="en-US" smtClean="0"/>
          </a:p>
          <a:p>
            <a:r>
              <a:rPr lang="en-US" smtClean="0"/>
              <a:t>The solution to this flow problem (ILP) yields:</a:t>
            </a:r>
          </a:p>
          <a:p>
            <a:pPr lvl="1"/>
            <a:r>
              <a:rPr lang="en-US" smtClean="0"/>
              <a:t>Full loop WCET (including bus delays)</a:t>
            </a:r>
          </a:p>
          <a:p>
            <a:pPr lvl="1"/>
            <a:r>
              <a:rPr lang="en-US" smtClean="0"/>
              <a:t>Resulting TDMA offsets after the loop execution</a:t>
            </a:r>
          </a:p>
          <a:p>
            <a:pPr>
              <a:buFont typeface="Wingdings" pitchFamily="2" charset="2"/>
              <a:buNone/>
            </a:pPr>
            <a:endParaRPr lang="en-US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mtClean="0">
                <a:sym typeface="Wingdings" pitchFamily="2" charset="2"/>
              </a:rPr>
              <a:t>Handling of nested loops (similar: function calls)</a:t>
            </a:r>
          </a:p>
          <a:p>
            <a:pPr lvl="1">
              <a:buFont typeface="Arial" charset="0"/>
              <a:buAutoNum type="arabicParenR"/>
            </a:pPr>
            <a:r>
              <a:rPr lang="en-US" smtClean="0">
                <a:sym typeface="Wingdings" pitchFamily="2" charset="2"/>
              </a:rPr>
              <a:t>Order of analysis: Innermost loops  Outmost loops</a:t>
            </a:r>
          </a:p>
          <a:p>
            <a:pPr lvl="1">
              <a:buFont typeface="Arial" charset="0"/>
              <a:buAutoNum type="arabicParenR"/>
            </a:pPr>
            <a:r>
              <a:rPr lang="en-US" smtClean="0">
                <a:sym typeface="Wingdings" pitchFamily="2" charset="2"/>
              </a:rPr>
              <a:t>With results: Handle inner loops like single instructions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 Structural reduction / folding</a:t>
            </a:r>
          </a:p>
        </p:txBody>
      </p:sp>
      <p:sp>
        <p:nvSpPr>
          <p:cNvPr id="23555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B5259F94-071C-4E0C-BB56-723906A07CCB}" type="slidenum">
              <a:rPr lang="en-US" smtClean="0">
                <a:ea typeface="ヒラギノ角ゴ Pro W3"/>
                <a:cs typeface="ヒラギノ角ゴ Pro W3"/>
              </a:rPr>
              <a:pPr/>
              <a:t>10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Test Setup</a:t>
            </a:r>
            <a:endParaRPr lang="en-US" dirty="0"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4895850"/>
          </a:xfrm>
        </p:spPr>
        <p:txBody>
          <a:bodyPr/>
          <a:lstStyle/>
          <a:p>
            <a:r>
              <a:rPr lang="en-US" smtClean="0">
                <a:sym typeface="Wingdings" pitchFamily="2" charset="2"/>
              </a:rPr>
              <a:t>Prototype implemented in Chronos Framework</a:t>
            </a:r>
          </a:p>
          <a:p>
            <a:pPr lvl="1"/>
            <a:r>
              <a:rPr lang="en-US" smtClean="0">
                <a:sym typeface="Wingdings" pitchFamily="2" charset="2"/>
              </a:rPr>
              <a:t>Includes:</a:t>
            </a:r>
          </a:p>
          <a:p>
            <a:pPr lvl="2"/>
            <a:r>
              <a:rPr lang="en-US" smtClean="0">
                <a:sym typeface="Wingdings" pitchFamily="2" charset="2"/>
              </a:rPr>
              <a:t>Multi-level Cache Analysis</a:t>
            </a:r>
          </a:p>
          <a:p>
            <a:pPr lvl="2"/>
            <a:r>
              <a:rPr lang="en-US" smtClean="0">
                <a:sym typeface="Wingdings" pitchFamily="2" charset="2"/>
              </a:rPr>
              <a:t>TMDA bus analysis</a:t>
            </a:r>
          </a:p>
          <a:p>
            <a:pPr lvl="1"/>
            <a:r>
              <a:rPr lang="en-US" smtClean="0">
                <a:sym typeface="Wingdings" pitchFamily="2" charset="2"/>
              </a:rPr>
              <a:t>Missing features:</a:t>
            </a:r>
          </a:p>
          <a:p>
            <a:pPr lvl="2"/>
            <a:r>
              <a:rPr lang="en-US" smtClean="0">
                <a:sym typeface="Wingdings" pitchFamily="2" charset="2"/>
              </a:rPr>
              <a:t>Pipeline Analysis</a:t>
            </a:r>
          </a:p>
          <a:p>
            <a:pPr lvl="2"/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Testcases:</a:t>
            </a:r>
          </a:p>
          <a:p>
            <a:pPr lvl="1"/>
            <a:r>
              <a:rPr lang="en-US" smtClean="0">
                <a:sym typeface="Wingdings" pitchFamily="2" charset="2"/>
              </a:rPr>
              <a:t>Mälardalen WCET  benchmarks (MRTC suite)</a:t>
            </a:r>
          </a:p>
          <a:p>
            <a:pPr lvl="1"/>
            <a:r>
              <a:rPr lang="en-US" smtClean="0">
                <a:sym typeface="Wingdings" pitchFamily="2" charset="2"/>
              </a:rPr>
              <a:t>PapaBench (multitask UAV control software)</a:t>
            </a:r>
          </a:p>
          <a:p>
            <a:pPr lvl="1"/>
            <a:r>
              <a:rPr lang="en-US" smtClean="0">
                <a:sym typeface="Wingdings" pitchFamily="2" charset="2"/>
              </a:rPr>
              <a:t>Debie (multitask space-debris monitoring software)</a:t>
            </a:r>
          </a:p>
        </p:txBody>
      </p:sp>
      <p:sp>
        <p:nvSpPr>
          <p:cNvPr id="25603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1AF26778-4554-4903-A8EC-0F2D60F6EDD0}" type="slidenum">
              <a:rPr lang="en-US" smtClean="0"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Test </a:t>
            </a:r>
            <a:r>
              <a:rPr lang="en-US" dirty="0" smtClean="0">
                <a:cs typeface="+mj-cs"/>
              </a:rPr>
              <a:t>Setup</a:t>
            </a:r>
            <a:endParaRPr lang="en-US" dirty="0">
              <a:cs typeface="+mj-cs"/>
            </a:endParaRPr>
          </a:p>
        </p:txBody>
      </p:sp>
      <p:sp>
        <p:nvSpPr>
          <p:cNvPr id="49154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489585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Xeon 2 GHz, 4GB main memory, </a:t>
            </a:r>
            <a:r>
              <a:rPr lang="en-US" dirty="0" err="1" smtClean="0">
                <a:sym typeface="Wingdings" pitchFamily="2" charset="2"/>
              </a:rPr>
              <a:t>Debian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ILP-Solver: CPLEX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Manual task mapping</a:t>
            </a:r>
          </a:p>
          <a:p>
            <a:r>
              <a:rPr lang="en-US" dirty="0" smtClean="0">
                <a:sym typeface="Wingdings" pitchFamily="2" charset="2"/>
              </a:rPr>
              <a:t>Standard cache configuration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1KB L1 (direct mapped, block size 32 byte, 0 cycle access)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2KB L2 (4-way associative, block size 64 byte, 1 cycle access)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Main memory: 5 cycles access time</a:t>
            </a:r>
          </a:p>
          <a:p>
            <a:r>
              <a:rPr lang="en-US" dirty="0" err="1" smtClean="0">
                <a:sym typeface="Wingdings" pitchFamily="2" charset="2"/>
              </a:rPr>
              <a:t>Debie</a:t>
            </a:r>
            <a:r>
              <a:rPr lang="en-US" dirty="0" smtClean="0">
                <a:sym typeface="Wingdings" pitchFamily="2" charset="2"/>
              </a:rPr>
              <a:t> cache configuration </a:t>
            </a:r>
            <a:r>
              <a:rPr lang="en-US" dirty="0" smtClean="0">
                <a:sym typeface="Wingdings" pitchFamily="2" charset="2"/>
              </a:rPr>
              <a:t>changes (1.6MByte Code)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2KB L1 (2-way associative)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8KB L2 (4-way associative)</a:t>
            </a:r>
          </a:p>
        </p:txBody>
      </p:sp>
      <p:sp>
        <p:nvSpPr>
          <p:cNvPr id="49155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E4952D06-EDB1-4CFF-A9BD-35EE2B830F63}" type="slidenum">
              <a:rPr lang="en-US" smtClean="0">
                <a:ea typeface="ヒラギノ角ゴ Pro W3"/>
                <a:cs typeface="ヒラギノ角ゴ Pro W3"/>
              </a:rPr>
              <a:pPr/>
              <a:t>12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>
                <a:cs typeface="+mj-cs"/>
              </a:rPr>
              <a:t>Compared</a:t>
            </a:r>
            <a:r>
              <a:rPr lang="de-DE" dirty="0" smtClean="0">
                <a:cs typeface="+mj-cs"/>
              </a:rPr>
              <a:t> Approaches</a:t>
            </a:r>
            <a:endParaRPr lang="de-DE" dirty="0"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4895850"/>
          </a:xfrm>
        </p:spPr>
        <p:txBody>
          <a:bodyPr/>
          <a:lstStyle/>
          <a:p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unroll</a:t>
            </a:r>
            <a:r>
              <a:rPr lang="de-DE" dirty="0" smtClean="0"/>
              <a:t> all </a:t>
            </a:r>
            <a:r>
              <a:rPr lang="de-DE" dirty="0" err="1" smtClean="0"/>
              <a:t>loops</a:t>
            </a:r>
            <a:r>
              <a:rPr lang="de-DE" dirty="0" smtClean="0"/>
              <a:t> (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loopbound</a:t>
            </a:r>
            <a:r>
              <a:rPr lang="de-DE" dirty="0" smtClean="0"/>
              <a:t>) ([6])</a:t>
            </a:r>
            <a:br>
              <a:rPr lang="de-DE" dirty="0" smtClean="0"/>
            </a:br>
            <a:r>
              <a:rPr lang="de-DE" sz="2200" dirty="0" smtClean="0">
                <a:sym typeface="Wingdings" pitchFamily="2" charset="2"/>
              </a:rPr>
              <a:t> </a:t>
            </a:r>
            <a:r>
              <a:rPr lang="de-DE" sz="2200" dirty="0" err="1" smtClean="0">
                <a:sym typeface="Wingdings" pitchFamily="2" charset="2"/>
              </a:rPr>
              <a:t>Sequential</a:t>
            </a:r>
            <a:r>
              <a:rPr lang="de-DE" sz="2200" dirty="0" smtClean="0">
                <a:sym typeface="Wingdings" pitchFamily="2" charset="2"/>
              </a:rPr>
              <a:t> </a:t>
            </a:r>
            <a:r>
              <a:rPr lang="de-DE" sz="2200" dirty="0" err="1" smtClean="0">
                <a:sym typeface="Wingdings" pitchFamily="2" charset="2"/>
              </a:rPr>
              <a:t>code</a:t>
            </a:r>
            <a:r>
              <a:rPr lang="de-DE" sz="2200" dirty="0" smtClean="0">
                <a:sym typeface="Wingdings" pitchFamily="2" charset="2"/>
              </a:rPr>
              <a:t/>
            </a:r>
            <a:br>
              <a:rPr lang="de-DE" sz="2200" dirty="0" smtClean="0">
                <a:sym typeface="Wingdings" pitchFamily="2" charset="2"/>
              </a:rPr>
            </a:br>
            <a:r>
              <a:rPr lang="de-DE" sz="2200" dirty="0" smtClean="0">
                <a:sym typeface="Wingdings" pitchFamily="2" charset="2"/>
              </a:rPr>
              <a:t> </a:t>
            </a:r>
            <a:r>
              <a:rPr lang="de-DE" sz="2200" u="sng" dirty="0" err="1" smtClean="0">
                <a:sym typeface="Wingdings" pitchFamily="2" charset="2"/>
              </a:rPr>
              <a:t>Precise</a:t>
            </a:r>
            <a:r>
              <a:rPr lang="de-DE" sz="2200" u="sng" dirty="0" smtClean="0">
                <a:sym typeface="Wingdings" pitchFamily="2" charset="2"/>
              </a:rPr>
              <a:t> &amp; Slow</a:t>
            </a:r>
          </a:p>
          <a:p>
            <a:endParaRPr lang="de-DE" dirty="0" smtClean="0">
              <a:sym typeface="Wingdings" pitchFamily="2" charset="2"/>
            </a:endParaRPr>
          </a:p>
          <a:p>
            <a:r>
              <a:rPr lang="de-DE" dirty="0" err="1" smtClean="0"/>
              <a:t>Assume</a:t>
            </a:r>
            <a:r>
              <a:rPr lang="de-DE" dirty="0" smtClean="0"/>
              <a:t> all </a:t>
            </a:r>
            <a:r>
              <a:rPr lang="de-DE" dirty="0" err="1" smtClean="0"/>
              <a:t>loop</a:t>
            </a:r>
            <a:r>
              <a:rPr lang="de-DE" dirty="0" smtClean="0"/>
              <a:t> </a:t>
            </a:r>
            <a:r>
              <a:rPr lang="de-DE" dirty="0" err="1" smtClean="0"/>
              <a:t>iterations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offset</a:t>
            </a:r>
            <a:r>
              <a:rPr lang="de-DE" dirty="0" smtClean="0"/>
              <a:t> 0 ([8])</a:t>
            </a:r>
            <a:br>
              <a:rPr lang="de-DE" dirty="0" smtClean="0"/>
            </a:br>
            <a:r>
              <a:rPr lang="de-DE" sz="2200" dirty="0" smtClean="0">
                <a:sym typeface="Wingdings" pitchFamily="2" charset="2"/>
              </a:rPr>
              <a:t> Add </a:t>
            </a:r>
            <a:r>
              <a:rPr lang="de-DE" sz="2200" dirty="0" err="1" smtClean="0">
                <a:sym typeface="Wingdings" pitchFamily="2" charset="2"/>
              </a:rPr>
              <a:t>penalty</a:t>
            </a:r>
            <a:r>
              <a:rPr lang="de-DE" sz="2200" dirty="0" smtClean="0">
                <a:sym typeface="Wingdings" pitchFamily="2" charset="2"/>
              </a:rPr>
              <a:t> </a:t>
            </a:r>
            <a:r>
              <a:rPr lang="de-DE" sz="2200" dirty="0" err="1" smtClean="0">
                <a:sym typeface="Wingdings" pitchFamily="2" charset="2"/>
              </a:rPr>
              <a:t>to</a:t>
            </a:r>
            <a:r>
              <a:rPr lang="de-DE" sz="2200" dirty="0" smtClean="0">
                <a:sym typeface="Wingdings" pitchFamily="2" charset="2"/>
              </a:rPr>
              <a:t> </a:t>
            </a:r>
            <a:r>
              <a:rPr lang="de-DE" sz="2200" dirty="0" err="1" smtClean="0">
                <a:sym typeface="Wingdings" pitchFamily="2" charset="2"/>
              </a:rPr>
              <a:t>compensate</a:t>
            </a:r>
            <a:r>
              <a:rPr lang="de-DE" sz="2200" dirty="0" smtClean="0">
                <a:sym typeface="Wingdings" pitchFamily="2" charset="2"/>
              </a:rPr>
              <a:t> </a:t>
            </a:r>
            <a:r>
              <a:rPr lang="de-DE" sz="2200" dirty="0" err="1" smtClean="0">
                <a:sym typeface="Wingdings" pitchFamily="2" charset="2"/>
              </a:rPr>
              <a:t>for</a:t>
            </a:r>
            <a:r>
              <a:rPr lang="de-DE" sz="2200" dirty="0" smtClean="0">
                <a:sym typeface="Wingdings" pitchFamily="2" charset="2"/>
              </a:rPr>
              <a:t> </a:t>
            </a:r>
            <a:r>
              <a:rPr lang="de-DE" sz="2200" dirty="0" err="1" smtClean="0">
                <a:sym typeface="Wingdings" pitchFamily="2" charset="2"/>
              </a:rPr>
              <a:t>possible</a:t>
            </a:r>
            <a:r>
              <a:rPr lang="de-DE" sz="2200" dirty="0" smtClean="0">
                <a:sym typeface="Wingdings" pitchFamily="2" charset="2"/>
              </a:rPr>
              <a:t> </a:t>
            </a:r>
            <a:r>
              <a:rPr lang="de-DE" sz="2200" dirty="0" err="1" smtClean="0">
                <a:sym typeface="Wingdings" pitchFamily="2" charset="2"/>
              </a:rPr>
              <a:t>underestimation</a:t>
            </a:r>
            <a:r>
              <a:rPr lang="de-DE" sz="2200" dirty="0" smtClean="0">
                <a:sym typeface="Wingdings" pitchFamily="2" charset="2"/>
              </a:rPr>
              <a:t/>
            </a:r>
            <a:br>
              <a:rPr lang="de-DE" sz="2200" dirty="0" smtClean="0">
                <a:sym typeface="Wingdings" pitchFamily="2" charset="2"/>
              </a:rPr>
            </a:br>
            <a:r>
              <a:rPr lang="de-DE" sz="2200" dirty="0" smtClean="0">
                <a:sym typeface="Wingdings" pitchFamily="2" charset="2"/>
              </a:rPr>
              <a:t> </a:t>
            </a:r>
            <a:r>
              <a:rPr lang="de-DE" sz="2200" u="sng" dirty="0" err="1" smtClean="0">
                <a:sym typeface="Wingdings" pitchFamily="2" charset="2"/>
              </a:rPr>
              <a:t>Less</a:t>
            </a:r>
            <a:r>
              <a:rPr lang="de-DE" sz="2200" u="sng" dirty="0" smtClean="0">
                <a:sym typeface="Wingdings" pitchFamily="2" charset="2"/>
              </a:rPr>
              <a:t> </a:t>
            </a:r>
            <a:r>
              <a:rPr lang="de-DE" sz="2200" u="sng" dirty="0" err="1" smtClean="0">
                <a:sym typeface="Wingdings" pitchFamily="2" charset="2"/>
              </a:rPr>
              <a:t>precise</a:t>
            </a:r>
            <a:r>
              <a:rPr lang="de-DE" sz="2200" u="sng" dirty="0" smtClean="0">
                <a:sym typeface="Wingdings" pitchFamily="2" charset="2"/>
              </a:rPr>
              <a:t> </a:t>
            </a:r>
            <a:r>
              <a:rPr lang="de-DE" sz="2200" u="sng" dirty="0" smtClean="0">
                <a:sym typeface="Wingdings" pitchFamily="2" charset="2"/>
              </a:rPr>
              <a:t>&amp; Fast</a:t>
            </a:r>
          </a:p>
          <a:p>
            <a:endParaRPr lang="de-DE" sz="1800" u="sng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Global </a:t>
            </a:r>
            <a:r>
              <a:rPr lang="de-DE" dirty="0" err="1" smtClean="0">
                <a:sym typeface="Wingdings" pitchFamily="2" charset="2"/>
              </a:rPr>
              <a:t>Convergence</a:t>
            </a:r>
            <a:r>
              <a:rPr lang="de-DE" dirty="0" smtClean="0">
                <a:sym typeface="Wingdings" pitchFamily="2" charset="2"/>
              </a:rPr>
              <a:t> Approach</a:t>
            </a:r>
          </a:p>
          <a:p>
            <a:r>
              <a:rPr lang="de-DE" dirty="0" smtClean="0">
                <a:sym typeface="Wingdings" pitchFamily="2" charset="2"/>
              </a:rPr>
              <a:t>Graph-Tracking Approach</a:t>
            </a:r>
          </a:p>
          <a:p>
            <a:endParaRPr lang="de-DE" dirty="0" smtClean="0">
              <a:sym typeface="Wingdings" pitchFamily="2" charset="2"/>
            </a:endParaRPr>
          </a:p>
          <a:p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trivial </a:t>
            </a:r>
            <a:r>
              <a:rPr lang="de-DE" dirty="0" err="1" smtClean="0"/>
              <a:t>bound</a:t>
            </a:r>
            <a:endParaRPr lang="de-DE" dirty="0" smtClean="0"/>
          </a:p>
          <a:p>
            <a:endParaRPr lang="de-DE" u="sng" dirty="0" smtClean="0">
              <a:sym typeface="Wingdings" pitchFamily="2" charset="2"/>
            </a:endParaRPr>
          </a:p>
        </p:txBody>
      </p:sp>
      <p:sp>
        <p:nvSpPr>
          <p:cNvPr id="27651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A82A0B3C-097F-4F41-AEDF-5845FB8E94C9}" type="slidenum">
              <a:rPr lang="en-US" smtClean="0"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4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Experimental Results (Relative WCET)</a:t>
            </a:r>
          </a:p>
        </p:txBody>
      </p:sp>
      <p:sp>
        <p:nvSpPr>
          <p:cNvPr id="2867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0333FC4D-EBCC-47D1-AEA7-D2556E138242}" type="slidenum">
              <a:rPr lang="en-US" smtClean="0">
                <a:ea typeface="ヒラギノ角ゴ Pro W3"/>
                <a:cs typeface="ヒラギノ角ゴ Pro W3"/>
              </a:rPr>
              <a:pPr/>
              <a:t>14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graphicFrame>
        <p:nvGraphicFramePr>
          <p:cNvPr id="9" name="Diagramm 8"/>
          <p:cNvGraphicFramePr/>
          <p:nvPr/>
        </p:nvGraphicFramePr>
        <p:xfrm>
          <a:off x="251520" y="1120588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hteck 5"/>
          <p:cNvSpPr/>
          <p:nvPr/>
        </p:nvSpPr>
        <p:spPr bwMode="auto">
          <a:xfrm>
            <a:off x="250825" y="5224463"/>
            <a:ext cx="812800" cy="461962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de-DE" dirty="0">
              <a:ea typeface="ヒラギノ角ゴ Pro W3" pitchFamily="96" charset="-128"/>
              <a:cs typeface="+mn-cs"/>
            </a:endParaRPr>
          </a:p>
        </p:txBody>
      </p:sp>
      <p:pic>
        <p:nvPicPr>
          <p:cNvPr id="7" name="Grafik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550" y="5310188"/>
            <a:ext cx="633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 bwMode="auto">
          <a:xfrm>
            <a:off x="1608138" y="1408113"/>
            <a:ext cx="3116262" cy="1119187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 Same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precision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as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reference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approach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 (+0,14%)</a:t>
            </a:r>
            <a:endParaRPr lang="de-DE" dirty="0">
              <a:solidFill>
                <a:schemeClr val="tx1"/>
              </a:solidFill>
              <a:ea typeface="ヒラギノ角ゴ Pro W3" pitchFamily="96" charset="-128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608138" y="2716213"/>
            <a:ext cx="3116262" cy="725487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 Works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for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 all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tested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configurations</a:t>
            </a:r>
            <a:endParaRPr lang="de-DE" dirty="0">
              <a:solidFill>
                <a:schemeClr val="tx1"/>
              </a:solidFill>
              <a:ea typeface="ヒラギノ角ゴ Pro W3" pitchFamily="96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4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Experimental Results (Relative Runtime)</a:t>
            </a:r>
          </a:p>
        </p:txBody>
      </p:sp>
      <p:sp>
        <p:nvSpPr>
          <p:cNvPr id="3072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72C4A581-251D-4E7E-AC05-1449760E4CA7}" type="slidenum">
              <a:rPr lang="en-US" smtClean="0">
                <a:ea typeface="ヒラギノ角ゴ Pro W3"/>
                <a:cs typeface="ヒラギノ角ゴ Pro W3"/>
              </a:rPr>
              <a:pPr/>
              <a:t>15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30723" name="Textfeld 1"/>
          <p:cNvSpPr txBox="1">
            <a:spLocks noChangeArrowheads="1"/>
          </p:cNvSpPr>
          <p:nvPr/>
        </p:nvSpPr>
        <p:spPr bwMode="auto">
          <a:xfrm>
            <a:off x="1171575" y="5545138"/>
            <a:ext cx="2232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Baseline: </a:t>
            </a:r>
          </a:p>
          <a:p>
            <a:pPr eaLnBrk="0" hangingPunct="0"/>
            <a:r>
              <a:rPr lang="en-US" sz="1800">
                <a:solidFill>
                  <a:schemeClr val="tx1"/>
                </a:solidFill>
              </a:rPr>
              <a:t>Fully Unrolling ([6])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250825" y="5151438"/>
            <a:ext cx="812800" cy="461962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de-DE" dirty="0">
              <a:ea typeface="ヒラギノ角ゴ Pro W3" pitchFamily="96" charset="-128"/>
              <a:cs typeface="+mn-cs"/>
            </a:endParaRPr>
          </a:p>
        </p:txBody>
      </p:sp>
      <p:pic>
        <p:nvPicPr>
          <p:cNvPr id="10" name="Grafik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0" y="5237163"/>
            <a:ext cx="633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 bwMode="auto">
          <a:xfrm>
            <a:off x="1449388" y="1560513"/>
            <a:ext cx="3238500" cy="1119187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 Way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faster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than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reference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approach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 </a:t>
            </a:r>
            <a:b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</a:b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(-79%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to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 -99%)</a:t>
            </a:r>
            <a:endParaRPr lang="de-DE" dirty="0">
              <a:solidFill>
                <a:schemeClr val="tx1"/>
              </a:solidFill>
              <a:ea typeface="ヒラギノ角ゴ Pro W3" pitchFamily="96" charset="-128"/>
              <a:cs typeface="+mn-cs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449388" y="2832100"/>
            <a:ext cx="3238500" cy="1120775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Absolute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Runtime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:</a:t>
            </a:r>
          </a:p>
          <a:p>
            <a:pPr eaLnBrk="0" hangingPunct="0">
              <a:defRPr/>
            </a:pP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~ 5h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for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Fully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Unrolling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for</a:t>
            </a:r>
            <a:r>
              <a:rPr lang="de-DE" dirty="0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 all </a:t>
            </a:r>
            <a:r>
              <a:rPr lang="de-DE" dirty="0" err="1">
                <a:solidFill>
                  <a:schemeClr val="tx1"/>
                </a:solidFill>
                <a:ea typeface="ヒラギノ角ゴ Pro W3" pitchFamily="96" charset="-128"/>
                <a:cs typeface="+mn-cs"/>
                <a:sym typeface="Wingdings" pitchFamily="2" charset="2"/>
              </a:rPr>
              <a:t>experiments</a:t>
            </a:r>
            <a:endParaRPr lang="de-DE" dirty="0">
              <a:solidFill>
                <a:schemeClr val="tx1"/>
              </a:solidFill>
              <a:ea typeface="ヒラギノ角ゴ Pro W3" pitchFamily="96" charset="-128"/>
              <a:cs typeface="+mn-cs"/>
              <a:sym typeface="Wingdings" pitchFamily="2" charset="2"/>
            </a:endParaRPr>
          </a:p>
        </p:txBody>
      </p:sp>
      <p:graphicFrame>
        <p:nvGraphicFramePr>
          <p:cNvPr id="13" name="Diagramm 12"/>
          <p:cNvGraphicFramePr/>
          <p:nvPr/>
        </p:nvGraphicFramePr>
        <p:xfrm>
          <a:off x="250825" y="1192293"/>
          <a:ext cx="8579130" cy="514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Summary &amp; Future Work</a:t>
            </a:r>
            <a:endParaRPr lang="en-US" dirty="0"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4895850"/>
          </a:xfrm>
        </p:spPr>
        <p:txBody>
          <a:bodyPr/>
          <a:lstStyle/>
          <a:p>
            <a:r>
              <a:rPr lang="en-US" smtClean="0">
                <a:sym typeface="Wingdings" pitchFamily="2" charset="2"/>
              </a:rPr>
              <a:t>TDMA offset analysis can provide useful static bounds for bus access times</a:t>
            </a:r>
          </a:p>
          <a:p>
            <a:r>
              <a:rPr lang="en-US" smtClean="0">
                <a:sym typeface="Wingdings" pitchFamily="2" charset="2"/>
              </a:rPr>
              <a:t>Comparison against most precise known approach ([6]):</a:t>
            </a:r>
          </a:p>
          <a:p>
            <a:pPr lvl="1"/>
            <a:r>
              <a:rPr lang="en-US" smtClean="0">
                <a:sym typeface="Wingdings" pitchFamily="2" charset="2"/>
              </a:rPr>
              <a:t>0,14% overestimation on average</a:t>
            </a:r>
          </a:p>
          <a:p>
            <a:pPr lvl="1"/>
            <a:r>
              <a:rPr lang="en-US" smtClean="0">
                <a:sym typeface="Wingdings" pitchFamily="2" charset="2"/>
              </a:rPr>
              <a:t>13 times faster on average</a:t>
            </a:r>
          </a:p>
          <a:p>
            <a:pPr lvl="1"/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Future work:</a:t>
            </a:r>
          </a:p>
          <a:p>
            <a:pPr lvl="1"/>
            <a:r>
              <a:rPr lang="en-US" smtClean="0">
                <a:sym typeface="Wingdings" pitchFamily="2" charset="2"/>
              </a:rPr>
              <a:t>Extended prototype with pipeline analysis</a:t>
            </a:r>
          </a:p>
          <a:p>
            <a:pPr lvl="1"/>
            <a:r>
              <a:rPr lang="en-US" smtClean="0">
                <a:sym typeface="Wingdings" pitchFamily="2" charset="2"/>
              </a:rPr>
              <a:t>Fine-tune graph-tracking analysis (clustering, expansion)</a:t>
            </a:r>
          </a:p>
          <a:p>
            <a:pPr lvl="1"/>
            <a:r>
              <a:rPr lang="en-US" smtClean="0">
                <a:sym typeface="Wingdings" pitchFamily="2" charset="2"/>
              </a:rPr>
              <a:t>Heuristics to combine the advantages of the existing methods</a:t>
            </a:r>
          </a:p>
          <a:p>
            <a:pPr lvl="1"/>
            <a:r>
              <a:rPr lang="en-US" smtClean="0">
                <a:sym typeface="Wingdings" pitchFamily="2" charset="2"/>
              </a:rPr>
              <a:t>Experiments with different architectures</a:t>
            </a:r>
          </a:p>
        </p:txBody>
      </p:sp>
      <p:sp>
        <p:nvSpPr>
          <p:cNvPr id="32771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48F2D91F-A35C-4E65-9469-BB410B244492}" type="slidenum">
              <a:rPr lang="en-US" smtClean="0">
                <a:ea typeface="ヒラギノ角ゴ Pro W3"/>
                <a:cs typeface="ヒラギノ角ゴ Pro W3"/>
              </a:rPr>
              <a:pPr/>
              <a:t>16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 dirty="0">
              <a:cs typeface="+mj-cs"/>
            </a:endParaRPr>
          </a:p>
        </p:txBody>
      </p:sp>
      <p:sp>
        <p:nvSpPr>
          <p:cNvPr id="3481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DE" sz="4000" smtClean="0"/>
          </a:p>
          <a:p>
            <a:pPr>
              <a:buFont typeface="Wingdings" pitchFamily="2" charset="2"/>
              <a:buNone/>
            </a:pPr>
            <a:endParaRPr lang="de-DE" sz="4000" smtClean="0"/>
          </a:p>
          <a:p>
            <a:pPr algn="ctr">
              <a:buFont typeface="Wingdings" pitchFamily="2" charset="2"/>
              <a:buNone/>
            </a:pPr>
            <a:r>
              <a:rPr lang="de-DE" sz="4000" smtClean="0"/>
              <a:t>Thank you for your attention!</a:t>
            </a:r>
          </a:p>
        </p:txBody>
      </p:sp>
      <p:sp>
        <p:nvSpPr>
          <p:cNvPr id="34819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DFA47F47-8C61-42B8-AB27-7A370943F87B}" type="slidenum">
              <a:rPr lang="en-US" smtClean="0">
                <a:ea typeface="ヒラギノ角ゴ Pro W3"/>
                <a:cs typeface="ヒラギノ角ゴ Pro W3"/>
              </a:rPr>
              <a:pPr/>
              <a:t>17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Worst-Case Execution Times </a:t>
            </a:r>
            <a:r>
              <a:rPr lang="en-US" i="1" smtClean="0">
                <a:cs typeface="+mj-cs"/>
              </a:rPr>
              <a:t>(WCET)</a:t>
            </a:r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179388" y="5157788"/>
            <a:ext cx="86407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83B73D"/>
              </a:buClr>
              <a:buFont typeface="Wingdings" pitchFamily="2" charset="2"/>
              <a:buChar char=""/>
            </a:pPr>
            <a:r>
              <a:rPr lang="en-US">
                <a:solidFill>
                  <a:schemeClr val="tx1"/>
                </a:solidFill>
              </a:rPr>
              <a:t>WCET in general not computable (Halting problem)</a:t>
            </a:r>
          </a:p>
          <a:p>
            <a:pPr marL="342900" indent="-342900">
              <a:spcBef>
                <a:spcPct val="20000"/>
              </a:spcBef>
              <a:buClr>
                <a:srgbClr val="83B73D"/>
              </a:buClr>
              <a:buFont typeface="Wingdings" pitchFamily="2" charset="2"/>
              <a:buChar char=""/>
            </a:pPr>
            <a:r>
              <a:rPr lang="en-US">
                <a:solidFill>
                  <a:schemeClr val="tx1"/>
                </a:solidFill>
              </a:rPr>
              <a:t>Upper timing bounds can be statically estimated (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 </a:t>
            </a:r>
            <a:r>
              <a:rPr lang="en-US">
                <a:solidFill>
                  <a:schemeClr val="tx1"/>
                </a:solidFill>
              </a:rPr>
              <a:t>WCET</a:t>
            </a:r>
            <a:r>
              <a:rPr lang="en-US" baseline="-25000">
                <a:solidFill>
                  <a:schemeClr val="tx1"/>
                </a:solidFill>
              </a:rPr>
              <a:t>est</a:t>
            </a:r>
            <a:r>
              <a:rPr 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5843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770B4CB4-C894-4B3A-AC1B-49A6A1366BDC}" type="slidenum">
              <a:rPr lang="en-US" smtClean="0">
                <a:ea typeface="ヒラギノ角ゴ Pro W3"/>
                <a:cs typeface="ヒラギノ角ゴ Pro W3"/>
              </a:rPr>
              <a:pPr/>
              <a:t>18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cxnSp>
        <p:nvCxnSpPr>
          <p:cNvPr id="35844" name="Gerade Verbindung mit Pfeil 12"/>
          <p:cNvCxnSpPr>
            <a:cxnSpLocks noChangeShapeType="1"/>
          </p:cNvCxnSpPr>
          <p:nvPr/>
        </p:nvCxnSpPr>
        <p:spPr bwMode="auto">
          <a:xfrm rot="5400000" flipH="1" flipV="1">
            <a:off x="-323849" y="2924175"/>
            <a:ext cx="2735262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5845" name="Textfeld 13"/>
          <p:cNvSpPr txBox="1">
            <a:spLocks noChangeArrowheads="1"/>
          </p:cNvSpPr>
          <p:nvPr/>
        </p:nvSpPr>
        <p:spPr bwMode="auto">
          <a:xfrm>
            <a:off x="7524750" y="4292600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5846" name="Textfeld 14"/>
          <p:cNvSpPr txBox="1">
            <a:spLocks noChangeArrowheads="1"/>
          </p:cNvSpPr>
          <p:nvPr/>
        </p:nvSpPr>
        <p:spPr bwMode="auto">
          <a:xfrm rot="-5400000">
            <a:off x="7144" y="3221831"/>
            <a:ext cx="1766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Runtime distribution</a:t>
            </a:r>
          </a:p>
        </p:txBody>
      </p:sp>
      <p:sp>
        <p:nvSpPr>
          <p:cNvPr id="35847" name="Freihandform 19"/>
          <p:cNvSpPr>
            <a:spLocks/>
          </p:cNvSpPr>
          <p:nvPr/>
        </p:nvSpPr>
        <p:spPr bwMode="auto">
          <a:xfrm>
            <a:off x="1852613" y="2636838"/>
            <a:ext cx="4303712" cy="1670050"/>
          </a:xfrm>
          <a:custGeom>
            <a:avLst/>
            <a:gdLst>
              <a:gd name="T0" fmla="*/ 0 w 4304370"/>
              <a:gd name="T1" fmla="*/ 1640468 h 1670205"/>
              <a:gd name="T2" fmla="*/ 788019 w 4304370"/>
              <a:gd name="T3" fmla="*/ 101600 h 1670205"/>
              <a:gd name="T4" fmla="*/ 1799064 w 4304370"/>
              <a:gd name="T5" fmla="*/ 1030868 h 1670205"/>
              <a:gd name="T6" fmla="*/ 2460703 w 4304370"/>
              <a:gd name="T7" fmla="*/ 659161 h 1670205"/>
              <a:gd name="T8" fmla="*/ 3092605 w 4304370"/>
              <a:gd name="T9" fmla="*/ 1105209 h 1670205"/>
              <a:gd name="T10" fmla="*/ 3449443 w 4304370"/>
              <a:gd name="T11" fmla="*/ 1640468 h 1670205"/>
              <a:gd name="T12" fmla="*/ 3925229 w 4304370"/>
              <a:gd name="T13" fmla="*/ 1283629 h 1670205"/>
              <a:gd name="T14" fmla="*/ 4304370 w 4304370"/>
              <a:gd name="T15" fmla="*/ 1647902 h 16702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304370" h="1670205">
                <a:moveTo>
                  <a:pt x="0" y="1640468"/>
                </a:moveTo>
                <a:cubicBezTo>
                  <a:pt x="244087" y="921834"/>
                  <a:pt x="488175" y="203200"/>
                  <a:pt x="788019" y="101600"/>
                </a:cubicBezTo>
                <a:cubicBezTo>
                  <a:pt x="1087863" y="0"/>
                  <a:pt x="1520283" y="937941"/>
                  <a:pt x="1799063" y="1030868"/>
                </a:cubicBezTo>
                <a:cubicBezTo>
                  <a:pt x="2077844" y="1123795"/>
                  <a:pt x="2245112" y="646771"/>
                  <a:pt x="2460702" y="659161"/>
                </a:cubicBezTo>
                <a:cubicBezTo>
                  <a:pt x="2676292" y="671551"/>
                  <a:pt x="2927814" y="941658"/>
                  <a:pt x="3092604" y="1105209"/>
                </a:cubicBezTo>
                <a:cubicBezTo>
                  <a:pt x="3257394" y="1268760"/>
                  <a:pt x="3310672" y="1610731"/>
                  <a:pt x="3449443" y="1640468"/>
                </a:cubicBezTo>
                <a:cubicBezTo>
                  <a:pt x="3588214" y="1670205"/>
                  <a:pt x="3782741" y="1282390"/>
                  <a:pt x="3925229" y="1283629"/>
                </a:cubicBezTo>
                <a:cubicBezTo>
                  <a:pt x="4067717" y="1284868"/>
                  <a:pt x="4186043" y="1466385"/>
                  <a:pt x="4304370" y="1647902"/>
                </a:cubicBez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5848" name="Freihandform 20"/>
          <p:cNvSpPr>
            <a:spLocks/>
          </p:cNvSpPr>
          <p:nvPr/>
        </p:nvSpPr>
        <p:spPr bwMode="auto">
          <a:xfrm>
            <a:off x="6656388" y="3979863"/>
            <a:ext cx="454025" cy="312737"/>
          </a:xfrm>
          <a:custGeom>
            <a:avLst/>
            <a:gdLst>
              <a:gd name="T0" fmla="*/ 0 w 453483"/>
              <a:gd name="T1" fmla="*/ 306039 h 313473"/>
              <a:gd name="T2" fmla="*/ 215590 w 453483"/>
              <a:gd name="T3" fmla="*/ 1239 h 313473"/>
              <a:gd name="T4" fmla="*/ 453483 w 453483"/>
              <a:gd name="T5" fmla="*/ 313473 h 3134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3483" h="313473">
                <a:moveTo>
                  <a:pt x="0" y="306039"/>
                </a:moveTo>
                <a:cubicBezTo>
                  <a:pt x="70005" y="153019"/>
                  <a:pt x="140010" y="0"/>
                  <a:pt x="215590" y="1239"/>
                </a:cubicBezTo>
                <a:cubicBezTo>
                  <a:pt x="291170" y="2478"/>
                  <a:pt x="428702" y="257717"/>
                  <a:pt x="453483" y="313473"/>
                </a:cubicBez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cxnSp>
        <p:nvCxnSpPr>
          <p:cNvPr id="35849" name="Gerade Verbindung mit Pfeil 10"/>
          <p:cNvCxnSpPr>
            <a:cxnSpLocks noChangeShapeType="1"/>
          </p:cNvCxnSpPr>
          <p:nvPr/>
        </p:nvCxnSpPr>
        <p:spPr bwMode="auto">
          <a:xfrm>
            <a:off x="1044575" y="4292600"/>
            <a:ext cx="6985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50" name="Gerade Verbindung 22"/>
          <p:cNvCxnSpPr>
            <a:cxnSpLocks noChangeShapeType="1"/>
          </p:cNvCxnSpPr>
          <p:nvPr/>
        </p:nvCxnSpPr>
        <p:spPr bwMode="auto">
          <a:xfrm rot="5400000" flipH="1" flipV="1">
            <a:off x="540544" y="3212307"/>
            <a:ext cx="25923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1" name="Gerade Verbindung 23"/>
          <p:cNvCxnSpPr>
            <a:cxnSpLocks noChangeShapeType="1"/>
          </p:cNvCxnSpPr>
          <p:nvPr/>
        </p:nvCxnSpPr>
        <p:spPr bwMode="auto">
          <a:xfrm rot="5400000" flipH="1" flipV="1">
            <a:off x="5796756" y="3212307"/>
            <a:ext cx="25923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2" name="Gerade Verbindung 24"/>
          <p:cNvCxnSpPr>
            <a:cxnSpLocks noChangeShapeType="1"/>
          </p:cNvCxnSpPr>
          <p:nvPr/>
        </p:nvCxnSpPr>
        <p:spPr bwMode="auto">
          <a:xfrm rot="5400000" flipH="1" flipV="1">
            <a:off x="6228556" y="3212307"/>
            <a:ext cx="25923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3" name="Gerade Verbindung 25"/>
          <p:cNvCxnSpPr>
            <a:cxnSpLocks noChangeShapeType="1"/>
          </p:cNvCxnSpPr>
          <p:nvPr/>
        </p:nvCxnSpPr>
        <p:spPr bwMode="auto">
          <a:xfrm rot="5400000" flipH="1" flipV="1">
            <a:off x="35719" y="3212307"/>
            <a:ext cx="25923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5854" name="Textfeld 26"/>
          <p:cNvSpPr txBox="1">
            <a:spLocks noChangeArrowheads="1"/>
          </p:cNvSpPr>
          <p:nvPr/>
        </p:nvSpPr>
        <p:spPr bwMode="auto">
          <a:xfrm>
            <a:off x="6738938" y="2924175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WCET</a:t>
            </a:r>
          </a:p>
        </p:txBody>
      </p:sp>
      <p:sp>
        <p:nvSpPr>
          <p:cNvPr id="35855" name="Textfeld 27"/>
          <p:cNvSpPr txBox="1">
            <a:spLocks noChangeArrowheads="1"/>
          </p:cNvSpPr>
          <p:nvPr/>
        </p:nvSpPr>
        <p:spPr bwMode="auto">
          <a:xfrm>
            <a:off x="1531938" y="2905125"/>
            <a:ext cx="663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BCET</a:t>
            </a:r>
          </a:p>
        </p:txBody>
      </p:sp>
      <p:sp>
        <p:nvSpPr>
          <p:cNvPr id="35856" name="Textfeld 28"/>
          <p:cNvSpPr txBox="1">
            <a:spLocks noChangeArrowheads="1"/>
          </p:cNvSpPr>
          <p:nvPr/>
        </p:nvSpPr>
        <p:spPr bwMode="auto">
          <a:xfrm>
            <a:off x="1031875" y="1773238"/>
            <a:ext cx="804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BCET</a:t>
            </a:r>
            <a:r>
              <a:rPr lang="en-US" sz="1400" baseline="-25000">
                <a:solidFill>
                  <a:schemeClr val="tx1"/>
                </a:solidFill>
              </a:rPr>
              <a:t>est</a:t>
            </a:r>
          </a:p>
        </p:txBody>
      </p:sp>
      <p:sp>
        <p:nvSpPr>
          <p:cNvPr id="35857" name="Textfeld 29"/>
          <p:cNvSpPr txBox="1">
            <a:spLocks noChangeArrowheads="1"/>
          </p:cNvSpPr>
          <p:nvPr/>
        </p:nvSpPr>
        <p:spPr bwMode="auto">
          <a:xfrm>
            <a:off x="7175500" y="1773238"/>
            <a:ext cx="85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WCET</a:t>
            </a:r>
            <a:r>
              <a:rPr lang="en-US" sz="1400" baseline="-25000">
                <a:solidFill>
                  <a:schemeClr val="tx1"/>
                </a:solidFill>
              </a:rPr>
              <a:t>est</a:t>
            </a: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35858" name="Gerade Verbindung mit Pfeil 31"/>
          <p:cNvCxnSpPr>
            <a:cxnSpLocks noChangeShapeType="1"/>
          </p:cNvCxnSpPr>
          <p:nvPr/>
        </p:nvCxnSpPr>
        <p:spPr bwMode="auto">
          <a:xfrm>
            <a:off x="1836738" y="4365625"/>
            <a:ext cx="52562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5859" name="Textfeld 32"/>
          <p:cNvSpPr txBox="1">
            <a:spLocks noChangeArrowheads="1"/>
          </p:cNvSpPr>
          <p:nvPr/>
        </p:nvSpPr>
        <p:spPr bwMode="auto">
          <a:xfrm>
            <a:off x="3492500" y="4344988"/>
            <a:ext cx="215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Possible execution times</a:t>
            </a:r>
          </a:p>
        </p:txBody>
      </p:sp>
      <p:cxnSp>
        <p:nvCxnSpPr>
          <p:cNvPr id="35860" name="Gerade Verbindung mit Pfeil 34"/>
          <p:cNvCxnSpPr>
            <a:cxnSpLocks noChangeShapeType="1"/>
          </p:cNvCxnSpPr>
          <p:nvPr/>
        </p:nvCxnSpPr>
        <p:spPr bwMode="auto">
          <a:xfrm>
            <a:off x="1331913" y="4651375"/>
            <a:ext cx="61928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5861" name="Textfeld 35"/>
          <p:cNvSpPr txBox="1">
            <a:spLocks noChangeArrowheads="1"/>
          </p:cNvSpPr>
          <p:nvPr/>
        </p:nvSpPr>
        <p:spPr bwMode="auto">
          <a:xfrm>
            <a:off x="2705100" y="4633913"/>
            <a:ext cx="3956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Estimated execution times (Overapproximation)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Timing </a:t>
            </a:r>
            <a:r>
              <a:rPr lang="de-DE" dirty="0" err="1" smtClean="0">
                <a:cs typeface="+mj-cs"/>
              </a:rPr>
              <a:t>analysis</a:t>
            </a:r>
            <a:r>
              <a:rPr lang="de-DE" dirty="0" smtClean="0">
                <a:cs typeface="+mj-cs"/>
              </a:rPr>
              <a:t> </a:t>
            </a:r>
            <a:r>
              <a:rPr lang="de-DE" dirty="0" err="1" smtClean="0">
                <a:cs typeface="+mj-cs"/>
              </a:rPr>
              <a:t>of</a:t>
            </a:r>
            <a:r>
              <a:rPr lang="de-DE" dirty="0" smtClean="0">
                <a:cs typeface="+mj-cs"/>
              </a:rPr>
              <a:t> </a:t>
            </a:r>
            <a:r>
              <a:rPr lang="de-DE" dirty="0" err="1" smtClean="0">
                <a:cs typeface="+mj-cs"/>
              </a:rPr>
              <a:t>basic</a:t>
            </a:r>
            <a:r>
              <a:rPr lang="de-DE" dirty="0" smtClean="0">
                <a:cs typeface="+mj-cs"/>
              </a:rPr>
              <a:t> </a:t>
            </a:r>
            <a:r>
              <a:rPr lang="de-DE" dirty="0" err="1" smtClean="0">
                <a:cs typeface="+mj-cs"/>
              </a:rPr>
              <a:t>blocks</a:t>
            </a:r>
            <a:endParaRPr lang="de-DE" dirty="0"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3575" y="1412875"/>
            <a:ext cx="5940425" cy="4968875"/>
          </a:xfrm>
        </p:spPr>
        <p:txBody>
          <a:bodyPr/>
          <a:lstStyle/>
          <a:p>
            <a:r>
              <a:rPr lang="de-DE" smtClean="0"/>
              <a:t>New block definition yields 2 cases</a:t>
            </a:r>
          </a:p>
          <a:p>
            <a:pPr lvl="1"/>
            <a:r>
              <a:rPr lang="de-DE" smtClean="0"/>
              <a:t>Block w/o bus access </a:t>
            </a:r>
            <a:r>
              <a:rPr lang="de-DE" smtClean="0">
                <a:sym typeface="Wingdings" pitchFamily="2" charset="2"/>
              </a:rPr>
              <a:t></a:t>
            </a:r>
            <a:r>
              <a:rPr lang="de-DE" smtClean="0"/>
              <a:t> </a:t>
            </a:r>
            <a:r>
              <a:rPr lang="de-DE" smtClean="0">
                <a:sym typeface="Wingdings" pitchFamily="2" charset="2"/>
              </a:rPr>
              <a:t>Pipeline analysis will produce block WCET</a:t>
            </a:r>
          </a:p>
          <a:p>
            <a:pPr lvl="1"/>
            <a:r>
              <a:rPr lang="de-DE" smtClean="0">
                <a:sym typeface="Wingdings" pitchFamily="2" charset="2"/>
              </a:rPr>
              <a:t>Single-bus-access block  Compute offset sets before / after the block to  bound delay</a:t>
            </a:r>
          </a:p>
          <a:p>
            <a:pPr lvl="1"/>
            <a:endParaRPr lang="de-DE" smtClean="0">
              <a:sym typeface="Wingdings" pitchFamily="2" charset="2"/>
            </a:endParaRPr>
          </a:p>
          <a:p>
            <a:r>
              <a:rPr lang="de-DE" smtClean="0">
                <a:sym typeface="Wingdings" pitchFamily="2" charset="2"/>
              </a:rPr>
              <a:t>Data-flow analysis / </a:t>
            </a:r>
            <a:br>
              <a:rPr lang="de-DE" smtClean="0">
                <a:sym typeface="Wingdings" pitchFamily="2" charset="2"/>
              </a:rPr>
            </a:br>
            <a:r>
              <a:rPr lang="de-DE" smtClean="0">
                <a:sym typeface="Wingdings" pitchFamily="2" charset="2"/>
              </a:rPr>
              <a:t>Abstract interpretation</a:t>
            </a:r>
          </a:p>
          <a:p>
            <a:pPr lvl="1"/>
            <a:r>
              <a:rPr lang="de-DE" smtClean="0">
                <a:sym typeface="Wingdings" pitchFamily="2" charset="2"/>
              </a:rPr>
              <a:t>Computes offset sets before/after block</a:t>
            </a:r>
          </a:p>
          <a:p>
            <a:pPr lvl="1"/>
            <a:r>
              <a:rPr lang="de-DE" smtClean="0">
                <a:sym typeface="Wingdings" pitchFamily="2" charset="2"/>
              </a:rPr>
              <a:t>Fixpoint reached</a:t>
            </a:r>
            <a:br>
              <a:rPr lang="de-DE" smtClean="0">
                <a:sym typeface="Wingdings" pitchFamily="2" charset="2"/>
              </a:rPr>
            </a:br>
            <a:r>
              <a:rPr lang="de-DE" smtClean="0">
                <a:sym typeface="Wingdings" pitchFamily="2" charset="2"/>
              </a:rPr>
              <a:t> Safe offset information</a:t>
            </a:r>
          </a:p>
        </p:txBody>
      </p:sp>
      <p:sp>
        <p:nvSpPr>
          <p:cNvPr id="36867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02E72FEB-14FE-4058-B0B6-418358712F1A}" type="slidenum">
              <a:rPr lang="en-US" smtClean="0">
                <a:ea typeface="ヒラギノ角ゴ Pro W3"/>
                <a:cs typeface="ヒラギノ角ゴ Pro W3"/>
              </a:rPr>
              <a:pPr/>
              <a:t>19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539750" y="2349500"/>
            <a:ext cx="2447925" cy="25923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mark:	add</a:t>
            </a:r>
          </a:p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mul</a:t>
            </a:r>
          </a:p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lw</a:t>
            </a:r>
          </a:p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sw</a:t>
            </a:r>
          </a:p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beq mark</a:t>
            </a:r>
          </a:p>
        </p:txBody>
      </p:sp>
      <p:cxnSp>
        <p:nvCxnSpPr>
          <p:cNvPr id="8" name="Gewinkelte Verbindung 7"/>
          <p:cNvCxnSpPr>
            <a:cxnSpLocks noChangeShapeType="1"/>
            <a:stCxn id="5" idx="2"/>
            <a:endCxn id="5" idx="0"/>
          </p:cNvCxnSpPr>
          <p:nvPr/>
        </p:nvCxnSpPr>
        <p:spPr bwMode="auto">
          <a:xfrm rot="5400000" flipH="1">
            <a:off x="466725" y="3644900"/>
            <a:ext cx="2592388" cy="1588"/>
          </a:xfrm>
          <a:prstGeom prst="bentConnector5">
            <a:avLst>
              <a:gd name="adj1" fmla="val -8819"/>
              <a:gd name="adj2" fmla="val 91482144"/>
              <a:gd name="adj3" fmla="val 108819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" name="Gerade Verbindung mit Pfeil 12"/>
          <p:cNvCxnSpPr>
            <a:cxnSpLocks noChangeShapeType="1"/>
          </p:cNvCxnSpPr>
          <p:nvPr/>
        </p:nvCxnSpPr>
        <p:spPr bwMode="auto">
          <a:xfrm rot="5400000">
            <a:off x="1619250" y="1989138"/>
            <a:ext cx="7191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4" name="Gerade Verbindung mit Pfeil 13"/>
          <p:cNvCxnSpPr>
            <a:cxnSpLocks noChangeShapeType="1"/>
          </p:cNvCxnSpPr>
          <p:nvPr/>
        </p:nvCxnSpPr>
        <p:spPr bwMode="auto">
          <a:xfrm rot="5400000">
            <a:off x="1619250" y="5300663"/>
            <a:ext cx="7191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539750" y="1700213"/>
            <a:ext cx="2447925" cy="1008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mark:	add</a:t>
            </a:r>
          </a:p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mul</a:t>
            </a:r>
          </a:p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…</a:t>
            </a:r>
          </a:p>
        </p:txBody>
      </p:sp>
      <p:cxnSp>
        <p:nvCxnSpPr>
          <p:cNvPr id="16" name="Gewinkelte Verbindung 7"/>
          <p:cNvCxnSpPr>
            <a:cxnSpLocks noChangeShapeType="1"/>
            <a:stCxn id="24" idx="2"/>
            <a:endCxn id="15" idx="0"/>
          </p:cNvCxnSpPr>
          <p:nvPr/>
        </p:nvCxnSpPr>
        <p:spPr bwMode="auto">
          <a:xfrm rot="5400000" flipH="1">
            <a:off x="-73025" y="3536950"/>
            <a:ext cx="3671888" cy="1588"/>
          </a:xfrm>
          <a:prstGeom prst="bentConnector5">
            <a:avLst>
              <a:gd name="adj1" fmla="val -6227"/>
              <a:gd name="adj2" fmla="val 91482144"/>
              <a:gd name="adj3" fmla="val 106227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Gerade Verbindung mit Pfeil 16"/>
          <p:cNvCxnSpPr>
            <a:cxnSpLocks noChangeShapeType="1"/>
          </p:cNvCxnSpPr>
          <p:nvPr/>
        </p:nvCxnSpPr>
        <p:spPr bwMode="auto">
          <a:xfrm rot="16200000" flipH="1">
            <a:off x="1764506" y="1485107"/>
            <a:ext cx="4302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8" name="Gerade Verbindung mit Pfeil 17"/>
          <p:cNvCxnSpPr>
            <a:cxnSpLocks noChangeShapeType="1"/>
          </p:cNvCxnSpPr>
          <p:nvPr/>
        </p:nvCxnSpPr>
        <p:spPr bwMode="auto">
          <a:xfrm rot="5400000">
            <a:off x="1764507" y="5588794"/>
            <a:ext cx="4318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539750" y="2924175"/>
            <a:ext cx="2447925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lw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539750" y="3500438"/>
            <a:ext cx="2447925" cy="3603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…</a:t>
            </a:r>
          </a:p>
        </p:txBody>
      </p:sp>
      <p:sp>
        <p:nvSpPr>
          <p:cNvPr id="23" name="Rechteck 22"/>
          <p:cNvSpPr>
            <a:spLocks noChangeArrowheads="1"/>
          </p:cNvSpPr>
          <p:nvPr/>
        </p:nvSpPr>
        <p:spPr bwMode="auto">
          <a:xfrm>
            <a:off x="539750" y="4076700"/>
            <a:ext cx="2447925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sw</a:t>
            </a:r>
          </a:p>
        </p:txBody>
      </p:sp>
      <p:sp>
        <p:nvSpPr>
          <p:cNvPr id="24" name="Rechteck 23"/>
          <p:cNvSpPr>
            <a:spLocks noChangeArrowheads="1"/>
          </p:cNvSpPr>
          <p:nvPr/>
        </p:nvSpPr>
        <p:spPr bwMode="auto">
          <a:xfrm>
            <a:off x="539750" y="4652963"/>
            <a:ext cx="2447925" cy="720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beq mark</a:t>
            </a:r>
          </a:p>
        </p:txBody>
      </p:sp>
      <p:cxnSp>
        <p:nvCxnSpPr>
          <p:cNvPr id="27" name="Gerade Verbindung mit Pfeil 26"/>
          <p:cNvCxnSpPr>
            <a:cxnSpLocks noChangeShapeType="1"/>
            <a:stCxn id="15" idx="2"/>
            <a:endCxn id="19" idx="0"/>
          </p:cNvCxnSpPr>
          <p:nvPr/>
        </p:nvCxnSpPr>
        <p:spPr bwMode="auto">
          <a:xfrm rot="5400000">
            <a:off x="1654969" y="2817019"/>
            <a:ext cx="2159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" name="Gerade Verbindung mit Pfeil 27"/>
          <p:cNvCxnSpPr>
            <a:cxnSpLocks noChangeShapeType="1"/>
            <a:stCxn id="19" idx="2"/>
            <a:endCxn id="22" idx="0"/>
          </p:cNvCxnSpPr>
          <p:nvPr/>
        </p:nvCxnSpPr>
        <p:spPr bwMode="auto">
          <a:xfrm rot="5400000">
            <a:off x="1654969" y="3393281"/>
            <a:ext cx="2159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" name="Gerade Verbindung mit Pfeil 28"/>
          <p:cNvCxnSpPr>
            <a:cxnSpLocks noChangeShapeType="1"/>
            <a:stCxn id="22" idx="2"/>
            <a:endCxn id="23" idx="0"/>
          </p:cNvCxnSpPr>
          <p:nvPr/>
        </p:nvCxnSpPr>
        <p:spPr bwMode="auto">
          <a:xfrm rot="5400000">
            <a:off x="1654969" y="3969544"/>
            <a:ext cx="2159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" name="Gerade Verbindung mit Pfeil 29"/>
          <p:cNvCxnSpPr>
            <a:cxnSpLocks noChangeShapeType="1"/>
            <a:stCxn id="23" idx="2"/>
          </p:cNvCxnSpPr>
          <p:nvPr/>
        </p:nvCxnSpPr>
        <p:spPr bwMode="auto">
          <a:xfrm rot="5400000">
            <a:off x="1654969" y="4545806"/>
            <a:ext cx="2159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Outline</a:t>
            </a:r>
            <a:endParaRPr lang="de-DE" dirty="0"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85225" cy="4608513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Introduction &amp; Motivation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System Model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Analysis of TDMA Arbitration Delays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Results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Summary &amp; Future Work</a:t>
            </a:r>
          </a:p>
          <a:p>
            <a:pPr>
              <a:defRPr/>
            </a:pPr>
            <a:endParaRPr lang="de-DE" dirty="0">
              <a:cs typeface="+mn-cs"/>
            </a:endParaRPr>
          </a:p>
        </p:txBody>
      </p:sp>
      <p:sp>
        <p:nvSpPr>
          <p:cNvPr id="8195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EF3C1DCF-EFDA-468A-9444-6CA599F3127F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Abstract </a:t>
            </a:r>
            <a:r>
              <a:rPr lang="de-DE" dirty="0" err="1" smtClean="0">
                <a:cs typeface="+mj-cs"/>
              </a:rPr>
              <a:t>interpretation</a:t>
            </a:r>
            <a:r>
              <a:rPr lang="de-DE" dirty="0" smtClean="0">
                <a:cs typeface="+mj-cs"/>
              </a:rPr>
              <a:t>: Operators</a:t>
            </a:r>
            <a:endParaRPr lang="de-DE" dirty="0"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1368425"/>
          </a:xfrm>
        </p:spPr>
        <p:txBody>
          <a:bodyPr/>
          <a:lstStyle/>
          <a:p>
            <a:r>
              <a:rPr lang="de-DE" smtClean="0"/>
              <a:t>Offset merge (at CFG joins)</a:t>
            </a:r>
          </a:p>
          <a:p>
            <a:endParaRPr lang="de-DE" smtClean="0"/>
          </a:p>
          <a:p>
            <a:r>
              <a:rPr lang="de-DE" smtClean="0"/>
              <a:t>Offset update (Abstract execution of basic block)</a:t>
            </a:r>
          </a:p>
          <a:p>
            <a:endParaRPr lang="de-DE" smtClean="0"/>
          </a:p>
          <a:p>
            <a:pPr lvl="1"/>
            <a:endParaRPr lang="de-DE" smtClean="0">
              <a:sym typeface="Wingdings" pitchFamily="2" charset="2"/>
            </a:endParaRPr>
          </a:p>
        </p:txBody>
      </p:sp>
      <p:sp>
        <p:nvSpPr>
          <p:cNvPr id="37891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970D510B-86F4-4024-87C8-0506FA9E9FC3}" type="slidenum">
              <a:rPr lang="en-US" smtClean="0">
                <a:ea typeface="ヒラギノ角ゴ Pro W3"/>
                <a:cs typeface="ヒラギノ角ゴ Pro W3"/>
              </a:rPr>
              <a:pPr/>
              <a:t>20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pic>
        <p:nvPicPr>
          <p:cNvPr id="13" name="Grafik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4144963"/>
            <a:ext cx="53482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5172075"/>
            <a:ext cx="5851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263" y="1916113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088" y="2852738"/>
            <a:ext cx="528320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8172450" y="3068638"/>
            <a:ext cx="431800" cy="1008062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auto">
          <a:xfrm>
            <a:off x="8172450" y="4076700"/>
            <a:ext cx="431800" cy="1008063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auto">
          <a:xfrm>
            <a:off x="8172450" y="5084763"/>
            <a:ext cx="431800" cy="1008062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 rot="5400000">
            <a:off x="7919244" y="3394869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>
                <a:solidFill>
                  <a:schemeClr val="tx1"/>
                </a:solidFill>
              </a:rPr>
              <a:t>Core 1</a:t>
            </a: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 rot="5400000">
            <a:off x="7918450" y="4389438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>
                <a:solidFill>
                  <a:schemeClr val="tx1"/>
                </a:solidFill>
              </a:rPr>
              <a:t>Core 2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 rot="5400000">
            <a:off x="7918450" y="53975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>
                <a:solidFill>
                  <a:schemeClr val="tx1"/>
                </a:solidFill>
              </a:rPr>
              <a:t>Core 3</a:t>
            </a:r>
          </a:p>
        </p:txBody>
      </p:sp>
      <p:sp>
        <p:nvSpPr>
          <p:cNvPr id="21" name="Pfeil nach rechts 20"/>
          <p:cNvSpPr>
            <a:spLocks noChangeArrowheads="1"/>
          </p:cNvSpPr>
          <p:nvPr/>
        </p:nvSpPr>
        <p:spPr bwMode="auto">
          <a:xfrm>
            <a:off x="7451725" y="3357563"/>
            <a:ext cx="649288" cy="431800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2" name="Pfeil nach rechts 21"/>
          <p:cNvSpPr>
            <a:spLocks noChangeArrowheads="1"/>
          </p:cNvSpPr>
          <p:nvPr/>
        </p:nvSpPr>
        <p:spPr bwMode="auto">
          <a:xfrm rot="10800000">
            <a:off x="5003800" y="5157788"/>
            <a:ext cx="6477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3" name="Pfeil nach rechts 22"/>
          <p:cNvSpPr>
            <a:spLocks noChangeArrowheads="1"/>
          </p:cNvSpPr>
          <p:nvPr/>
        </p:nvSpPr>
        <p:spPr bwMode="auto">
          <a:xfrm>
            <a:off x="7451725" y="4365625"/>
            <a:ext cx="649288" cy="431800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4" name="Pfeil nach rechts 23"/>
          <p:cNvSpPr>
            <a:spLocks noChangeArrowheads="1"/>
          </p:cNvSpPr>
          <p:nvPr/>
        </p:nvSpPr>
        <p:spPr bwMode="auto">
          <a:xfrm rot="10800000">
            <a:off x="6732588" y="5516563"/>
            <a:ext cx="647700" cy="433387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5" name="Pfeil nach rechts 24"/>
          <p:cNvSpPr>
            <a:spLocks noChangeArrowheads="1"/>
          </p:cNvSpPr>
          <p:nvPr/>
        </p:nvSpPr>
        <p:spPr bwMode="auto">
          <a:xfrm>
            <a:off x="7451725" y="5373688"/>
            <a:ext cx="649288" cy="431800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6" name="Pfeil nach rechts 25"/>
          <p:cNvSpPr>
            <a:spLocks noChangeArrowheads="1"/>
          </p:cNvSpPr>
          <p:nvPr/>
        </p:nvSpPr>
        <p:spPr bwMode="auto">
          <a:xfrm rot="10800000">
            <a:off x="4427538" y="5876925"/>
            <a:ext cx="649287" cy="431800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>
                <a:cs typeface="+mj-cs"/>
              </a:rPr>
              <a:t>Algorithm</a:t>
            </a:r>
            <a:r>
              <a:rPr lang="de-DE" dirty="0" smtClean="0">
                <a:cs typeface="+mj-cs"/>
              </a:rPr>
              <a:t>: </a:t>
            </a:r>
            <a:r>
              <a:rPr lang="de-DE" dirty="0" err="1" smtClean="0">
                <a:cs typeface="+mj-cs"/>
              </a:rPr>
              <a:t>AnalyzeBlock</a:t>
            </a:r>
            <a:r>
              <a:rPr lang="de-DE" dirty="0" smtClean="0">
                <a:cs typeface="+mj-cs"/>
              </a:rPr>
              <a:t> </a:t>
            </a:r>
            <a:endParaRPr lang="de-DE" dirty="0">
              <a:cs typeface="+mj-cs"/>
            </a:endParaRPr>
          </a:p>
        </p:txBody>
      </p:sp>
      <p:sp>
        <p:nvSpPr>
          <p:cNvPr id="3891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DE" sz="4000" smtClean="0"/>
          </a:p>
          <a:p>
            <a:pPr>
              <a:buFont typeface="Wingdings" pitchFamily="2" charset="2"/>
              <a:buNone/>
            </a:pPr>
            <a:endParaRPr lang="de-DE" sz="4000" smtClean="0"/>
          </a:p>
        </p:txBody>
      </p:sp>
      <p:sp>
        <p:nvSpPr>
          <p:cNvPr id="38915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4D38B260-755B-4CA5-93E6-C8A34F244DA2}" type="slidenum">
              <a:rPr lang="en-US" smtClean="0">
                <a:ea typeface="ヒラギノ角ゴ Pro W3"/>
                <a:cs typeface="ヒラギノ角ゴ Pro W3"/>
              </a:rPr>
              <a:pPr/>
              <a:t>21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pic>
        <p:nvPicPr>
          <p:cNvPr id="38916" name="Grafik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1125538"/>
            <a:ext cx="82232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>
                <a:cs typeface="+mj-cs"/>
              </a:rPr>
              <a:t>Algorithm</a:t>
            </a:r>
            <a:r>
              <a:rPr lang="de-DE" dirty="0" smtClean="0">
                <a:cs typeface="+mj-cs"/>
              </a:rPr>
              <a:t>: </a:t>
            </a:r>
            <a:r>
              <a:rPr lang="de-DE" dirty="0" err="1" smtClean="0">
                <a:cs typeface="+mj-cs"/>
              </a:rPr>
              <a:t>AnalyzeLoopIteration</a:t>
            </a:r>
            <a:endParaRPr lang="de-DE" dirty="0">
              <a:cs typeface="+mj-cs"/>
            </a:endParaRPr>
          </a:p>
        </p:txBody>
      </p:sp>
      <p:sp>
        <p:nvSpPr>
          <p:cNvPr id="3993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DE" sz="4000" smtClean="0"/>
          </a:p>
          <a:p>
            <a:pPr>
              <a:buFont typeface="Wingdings" pitchFamily="2" charset="2"/>
              <a:buNone/>
            </a:pPr>
            <a:endParaRPr lang="de-DE" sz="4000" smtClean="0"/>
          </a:p>
        </p:txBody>
      </p:sp>
      <p:sp>
        <p:nvSpPr>
          <p:cNvPr id="39939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6965773B-40CB-4E59-94E2-D52DA4F71888}" type="slidenum">
              <a:rPr lang="en-US" smtClean="0">
                <a:ea typeface="ヒラギノ角ゴ Pro W3"/>
                <a:cs typeface="ヒラギノ角ゴ Pro W3"/>
              </a:rPr>
              <a:pPr/>
              <a:t>22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pic>
        <p:nvPicPr>
          <p:cNvPr id="39940" name="Grafik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69988"/>
            <a:ext cx="8424863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eck 109"/>
          <p:cNvSpPr>
            <a:spLocks noChangeArrowheads="1"/>
          </p:cNvSpPr>
          <p:nvPr/>
        </p:nvSpPr>
        <p:spPr bwMode="auto">
          <a:xfrm rot="-5400000">
            <a:off x="7524751" y="4724400"/>
            <a:ext cx="4318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1" name="Rechteck 110"/>
          <p:cNvSpPr>
            <a:spLocks noChangeArrowheads="1"/>
          </p:cNvSpPr>
          <p:nvPr/>
        </p:nvSpPr>
        <p:spPr bwMode="auto">
          <a:xfrm rot="-5400000">
            <a:off x="5724526" y="4724400"/>
            <a:ext cx="4318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9" name="Rechteck 108"/>
          <p:cNvSpPr>
            <a:spLocks noChangeArrowheads="1"/>
          </p:cNvSpPr>
          <p:nvPr/>
        </p:nvSpPr>
        <p:spPr bwMode="auto">
          <a:xfrm rot="-5400000">
            <a:off x="5724526" y="4148137"/>
            <a:ext cx="4318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Global Convergence Approach</a:t>
            </a:r>
            <a:endParaRPr lang="en-US">
              <a:cs typeface="+mj-cs"/>
            </a:endParaRPr>
          </a:p>
        </p:txBody>
      </p:sp>
      <p:sp>
        <p:nvSpPr>
          <p:cNvPr id="40965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1439863"/>
          </a:xfrm>
        </p:spPr>
        <p:txBody>
          <a:bodyPr/>
          <a:lstStyle/>
          <a:p>
            <a:r>
              <a:rPr lang="en-US" smtClean="0"/>
              <a:t>Base scenario: Single loop, no nesting, no function calls</a:t>
            </a:r>
          </a:p>
          <a:p>
            <a:r>
              <a:rPr lang="en-US" smtClean="0"/>
              <a:t>For each BB in loop: Repeatedly compute resulting offsets for loop iterations, build overapproximation</a:t>
            </a:r>
          </a:p>
        </p:txBody>
      </p:sp>
      <p:sp>
        <p:nvSpPr>
          <p:cNvPr id="4096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F1A943DF-2F0E-4F86-9BB5-8D08EFA0AB8C}" type="slidenum">
              <a:rPr lang="en-US" smtClean="0">
                <a:ea typeface="ヒラギノ角ゴ Pro W3"/>
                <a:cs typeface="ヒラギノ角ゴ Pro W3"/>
              </a:rPr>
              <a:pPr/>
              <a:t>23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cxnSp>
        <p:nvCxnSpPr>
          <p:cNvPr id="6" name="Gerade Verbindung mit Pfeil 5"/>
          <p:cNvCxnSpPr>
            <a:cxnSpLocks noChangeShapeType="1"/>
          </p:cNvCxnSpPr>
          <p:nvPr/>
        </p:nvCxnSpPr>
        <p:spPr bwMode="auto">
          <a:xfrm rot="5400000">
            <a:off x="1689894" y="3356769"/>
            <a:ext cx="7207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684213" y="3068638"/>
            <a:ext cx="2447925" cy="1008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mark:	add</a:t>
            </a:r>
          </a:p>
          <a:p>
            <a:pPr eaLnBrk="0" hangingPunct="0"/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mul</a:t>
            </a:r>
          </a:p>
          <a:p>
            <a:pPr eaLnBrk="0" hangingPunct="0"/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…</a:t>
            </a:r>
          </a:p>
        </p:txBody>
      </p:sp>
      <p:cxnSp>
        <p:nvCxnSpPr>
          <p:cNvPr id="8" name="Gewinkelte Verbindung 7"/>
          <p:cNvCxnSpPr>
            <a:cxnSpLocks noChangeShapeType="1"/>
            <a:stCxn id="14" idx="2"/>
            <a:endCxn id="7" idx="0"/>
          </p:cNvCxnSpPr>
          <p:nvPr/>
        </p:nvCxnSpPr>
        <p:spPr bwMode="auto">
          <a:xfrm rot="5400000" flipH="1">
            <a:off x="431800" y="4545013"/>
            <a:ext cx="2951163" cy="1587"/>
          </a:xfrm>
          <a:prstGeom prst="bentConnector5">
            <a:avLst>
              <a:gd name="adj1" fmla="val -7745"/>
              <a:gd name="adj2" fmla="val 91482144"/>
              <a:gd name="adj3" fmla="val 107745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Gerade Verbindung mit Pfeil 8"/>
          <p:cNvCxnSpPr>
            <a:cxnSpLocks noChangeShapeType="1"/>
          </p:cNvCxnSpPr>
          <p:nvPr/>
        </p:nvCxnSpPr>
        <p:spPr bwMode="auto">
          <a:xfrm rot="5400000">
            <a:off x="1943100" y="2960688"/>
            <a:ext cx="215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0" name="Gerade Verbindung mit Pfeil 9"/>
          <p:cNvCxnSpPr>
            <a:cxnSpLocks noChangeShapeType="1"/>
          </p:cNvCxnSpPr>
          <p:nvPr/>
        </p:nvCxnSpPr>
        <p:spPr bwMode="auto">
          <a:xfrm rot="5400000">
            <a:off x="1981200" y="6164263"/>
            <a:ext cx="2873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684213" y="5300663"/>
            <a:ext cx="2447925" cy="719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eaLnBrk="0" hangingPunct="0"/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beq mark</a:t>
            </a:r>
          </a:p>
        </p:txBody>
      </p:sp>
      <p:cxnSp>
        <p:nvCxnSpPr>
          <p:cNvPr id="18" name="Gerade Verbindung mit Pfeil 17"/>
          <p:cNvCxnSpPr>
            <a:cxnSpLocks noChangeShapeType="1"/>
            <a:endCxn id="14" idx="0"/>
          </p:cNvCxnSpPr>
          <p:nvPr/>
        </p:nvCxnSpPr>
        <p:spPr bwMode="auto">
          <a:xfrm rot="5400000">
            <a:off x="1799432" y="5191919"/>
            <a:ext cx="2159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3" name="Abgerundetes Rechteck 32"/>
          <p:cNvSpPr/>
          <p:nvPr/>
        </p:nvSpPr>
        <p:spPr bwMode="auto">
          <a:xfrm>
            <a:off x="2916238" y="5227638"/>
            <a:ext cx="719137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6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…</a:t>
            </a:r>
          </a:p>
        </p:txBody>
      </p:sp>
      <p:cxnSp>
        <p:nvCxnSpPr>
          <p:cNvPr id="41" name="Gerade Verbindung mit Pfeil 40"/>
          <p:cNvCxnSpPr>
            <a:cxnSpLocks noChangeShapeType="1"/>
          </p:cNvCxnSpPr>
          <p:nvPr/>
        </p:nvCxnSpPr>
        <p:spPr bwMode="auto">
          <a:xfrm rot="5400000">
            <a:off x="1801019" y="4183856"/>
            <a:ext cx="2159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4" name="Rechteck 73"/>
          <p:cNvSpPr>
            <a:spLocks noChangeArrowheads="1"/>
          </p:cNvSpPr>
          <p:nvPr/>
        </p:nvSpPr>
        <p:spPr bwMode="auto">
          <a:xfrm rot="-5400000">
            <a:off x="5723732" y="3572669"/>
            <a:ext cx="433387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6" name="Rechteck 45"/>
          <p:cNvSpPr>
            <a:spLocks noChangeArrowheads="1"/>
          </p:cNvSpPr>
          <p:nvPr/>
        </p:nvSpPr>
        <p:spPr bwMode="auto">
          <a:xfrm rot="-5400000">
            <a:off x="5399088" y="2960688"/>
            <a:ext cx="433387" cy="1512887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2" name="Textfeld 81"/>
          <p:cNvSpPr txBox="1">
            <a:spLocks noChangeArrowheads="1"/>
          </p:cNvSpPr>
          <p:nvPr/>
        </p:nvSpPr>
        <p:spPr bwMode="auto">
          <a:xfrm>
            <a:off x="6573838" y="3500438"/>
            <a:ext cx="1150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</a:rPr>
              <a:t>Core 2</a:t>
            </a:r>
          </a:p>
        </p:txBody>
      </p:sp>
      <p:sp>
        <p:nvSpPr>
          <p:cNvPr id="84" name="Rechteck 83"/>
          <p:cNvSpPr>
            <a:spLocks noChangeArrowheads="1"/>
          </p:cNvSpPr>
          <p:nvPr/>
        </p:nvSpPr>
        <p:spPr bwMode="auto">
          <a:xfrm rot="-5400000">
            <a:off x="6911975" y="2960688"/>
            <a:ext cx="433387" cy="1512888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6" name="Rechteck 85"/>
          <p:cNvSpPr>
            <a:spLocks noChangeArrowheads="1"/>
          </p:cNvSpPr>
          <p:nvPr/>
        </p:nvSpPr>
        <p:spPr bwMode="auto">
          <a:xfrm rot="-5400000">
            <a:off x="6588126" y="4148137"/>
            <a:ext cx="4318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7" name="Rechteck 86"/>
          <p:cNvSpPr>
            <a:spLocks noChangeArrowheads="1"/>
          </p:cNvSpPr>
          <p:nvPr/>
        </p:nvSpPr>
        <p:spPr bwMode="auto">
          <a:xfrm rot="-5400000">
            <a:off x="5399882" y="3536156"/>
            <a:ext cx="431800" cy="1512887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6573838" y="4076700"/>
            <a:ext cx="1150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</a:rPr>
              <a:t>Core 2</a:t>
            </a:r>
          </a:p>
        </p:txBody>
      </p:sp>
      <p:sp>
        <p:nvSpPr>
          <p:cNvPr id="89" name="Rechteck 88"/>
          <p:cNvSpPr>
            <a:spLocks noChangeArrowheads="1"/>
          </p:cNvSpPr>
          <p:nvPr/>
        </p:nvSpPr>
        <p:spPr bwMode="auto">
          <a:xfrm rot="-5400000">
            <a:off x="6912769" y="3536156"/>
            <a:ext cx="431800" cy="1512888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0" name="Textfeld 89"/>
          <p:cNvSpPr txBox="1">
            <a:spLocks noChangeArrowheads="1"/>
          </p:cNvSpPr>
          <p:nvPr/>
        </p:nvSpPr>
        <p:spPr bwMode="auto">
          <a:xfrm>
            <a:off x="5060950" y="4652963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</a:rPr>
              <a:t>Core 1</a:t>
            </a:r>
          </a:p>
        </p:txBody>
      </p:sp>
      <p:sp>
        <p:nvSpPr>
          <p:cNvPr id="91" name="Rechteck 90"/>
          <p:cNvSpPr>
            <a:spLocks noChangeArrowheads="1"/>
          </p:cNvSpPr>
          <p:nvPr/>
        </p:nvSpPr>
        <p:spPr bwMode="auto">
          <a:xfrm rot="-5400000">
            <a:off x="6588126" y="4724400"/>
            <a:ext cx="4318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" name="Rechteck 91"/>
          <p:cNvSpPr>
            <a:spLocks noChangeArrowheads="1"/>
          </p:cNvSpPr>
          <p:nvPr/>
        </p:nvSpPr>
        <p:spPr bwMode="auto">
          <a:xfrm rot="-5400000">
            <a:off x="5399882" y="4112419"/>
            <a:ext cx="431800" cy="1512887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" name="Textfeld 92"/>
          <p:cNvSpPr txBox="1">
            <a:spLocks noChangeArrowheads="1"/>
          </p:cNvSpPr>
          <p:nvPr/>
        </p:nvSpPr>
        <p:spPr bwMode="auto">
          <a:xfrm>
            <a:off x="6573838" y="4652963"/>
            <a:ext cx="1150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</a:rPr>
              <a:t>Core 2</a:t>
            </a:r>
          </a:p>
        </p:txBody>
      </p:sp>
      <p:sp>
        <p:nvSpPr>
          <p:cNvPr id="94" name="Rechteck 93"/>
          <p:cNvSpPr>
            <a:spLocks noChangeArrowheads="1"/>
          </p:cNvSpPr>
          <p:nvPr/>
        </p:nvSpPr>
        <p:spPr bwMode="auto">
          <a:xfrm rot="-5400000">
            <a:off x="6912769" y="4112419"/>
            <a:ext cx="431800" cy="1512888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5" name="Textfeld 94"/>
          <p:cNvSpPr txBox="1">
            <a:spLocks noChangeArrowheads="1"/>
          </p:cNvSpPr>
          <p:nvPr/>
        </p:nvSpPr>
        <p:spPr bwMode="auto">
          <a:xfrm>
            <a:off x="3851275" y="2781300"/>
            <a:ext cx="1235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Analysis</a:t>
            </a:r>
          </a:p>
          <a:p>
            <a:pPr eaLnBrk="0" hangingPunct="0"/>
            <a:r>
              <a:rPr lang="en-US">
                <a:solidFill>
                  <a:schemeClr val="tx1"/>
                </a:solidFill>
              </a:rPr>
              <a:t>Iteration</a:t>
            </a:r>
          </a:p>
        </p:txBody>
      </p:sp>
      <p:sp>
        <p:nvSpPr>
          <p:cNvPr id="96" name="Textfeld 95"/>
          <p:cNvSpPr txBox="1">
            <a:spLocks noChangeArrowheads="1"/>
          </p:cNvSpPr>
          <p:nvPr/>
        </p:nvSpPr>
        <p:spPr bwMode="auto">
          <a:xfrm>
            <a:off x="5292725" y="2997200"/>
            <a:ext cx="23129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Offsets (Red BB)</a:t>
            </a:r>
          </a:p>
        </p:txBody>
      </p:sp>
      <p:sp>
        <p:nvSpPr>
          <p:cNvPr id="97" name="Textfeld 96"/>
          <p:cNvSpPr txBox="1">
            <a:spLocks noChangeArrowheads="1"/>
          </p:cNvSpPr>
          <p:nvPr/>
        </p:nvSpPr>
        <p:spPr bwMode="auto">
          <a:xfrm>
            <a:off x="4313238" y="3500438"/>
            <a:ext cx="341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8" name="Textfeld 97"/>
          <p:cNvSpPr txBox="1">
            <a:spLocks noChangeArrowheads="1"/>
          </p:cNvSpPr>
          <p:nvPr/>
        </p:nvSpPr>
        <p:spPr bwMode="auto">
          <a:xfrm>
            <a:off x="4294188" y="4078288"/>
            <a:ext cx="3413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9" name="Textfeld 98"/>
          <p:cNvSpPr txBox="1">
            <a:spLocks noChangeArrowheads="1"/>
          </p:cNvSpPr>
          <p:nvPr/>
        </p:nvSpPr>
        <p:spPr bwMode="auto">
          <a:xfrm>
            <a:off x="4294188" y="4654550"/>
            <a:ext cx="3413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0" name="Textfeld 99"/>
          <p:cNvSpPr txBox="1">
            <a:spLocks noChangeArrowheads="1"/>
          </p:cNvSpPr>
          <p:nvPr/>
        </p:nvSpPr>
        <p:spPr bwMode="auto">
          <a:xfrm>
            <a:off x="4572000" y="5611813"/>
            <a:ext cx="45434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Fixpoint valid for all loop iterations </a:t>
            </a:r>
          </a:p>
          <a:p>
            <a:pPr eaLnBrk="0" hangingPunct="0"/>
            <a:r>
              <a:rPr lang="en-US">
                <a:solidFill>
                  <a:schemeClr val="tx1"/>
                </a:solidFill>
              </a:rPr>
              <a:t>WCET </a:t>
            </a:r>
          </a:p>
        </p:txBody>
      </p:sp>
      <p:sp>
        <p:nvSpPr>
          <p:cNvPr id="85" name="Textfeld 84"/>
          <p:cNvSpPr txBox="1">
            <a:spLocks noChangeArrowheads="1"/>
          </p:cNvSpPr>
          <p:nvPr/>
        </p:nvSpPr>
        <p:spPr bwMode="auto">
          <a:xfrm>
            <a:off x="5060950" y="4076700"/>
            <a:ext cx="115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</a:rPr>
              <a:t>Core 1</a:t>
            </a:r>
          </a:p>
        </p:txBody>
      </p:sp>
      <p:sp>
        <p:nvSpPr>
          <p:cNvPr id="112" name="Textfeld 111"/>
          <p:cNvSpPr txBox="1">
            <a:spLocks noChangeArrowheads="1"/>
          </p:cNvSpPr>
          <p:nvPr/>
        </p:nvSpPr>
        <p:spPr bwMode="auto">
          <a:xfrm>
            <a:off x="5265738" y="5157788"/>
            <a:ext cx="21859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Fixpoint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 Stop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Rechteck 115"/>
          <p:cNvSpPr>
            <a:spLocks noChangeArrowheads="1"/>
          </p:cNvSpPr>
          <p:nvPr/>
        </p:nvSpPr>
        <p:spPr bwMode="auto">
          <a:xfrm>
            <a:off x="684213" y="4292600"/>
            <a:ext cx="2447925" cy="3603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lw</a:t>
            </a:r>
          </a:p>
        </p:txBody>
      </p:sp>
      <p:cxnSp>
        <p:nvCxnSpPr>
          <p:cNvPr id="125" name="Gerade Verbindung mit Pfeil 124"/>
          <p:cNvCxnSpPr>
            <a:cxnSpLocks noChangeShapeType="1"/>
          </p:cNvCxnSpPr>
          <p:nvPr/>
        </p:nvCxnSpPr>
        <p:spPr bwMode="auto">
          <a:xfrm rot="5400000">
            <a:off x="1799432" y="4760119"/>
            <a:ext cx="2159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27" name="Rechteck 126"/>
          <p:cNvSpPr/>
          <p:nvPr/>
        </p:nvSpPr>
        <p:spPr bwMode="auto">
          <a:xfrm>
            <a:off x="755650" y="4221163"/>
            <a:ext cx="863600" cy="503237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96" charset="-128"/>
              <a:cs typeface="+mn-cs"/>
            </a:endParaRPr>
          </a:p>
        </p:txBody>
      </p:sp>
      <p:pic>
        <p:nvPicPr>
          <p:cNvPr id="126" name="Grafik 12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4365625"/>
            <a:ext cx="72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5060950" y="3500438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</a:rPr>
              <a:t>Core 1</a:t>
            </a:r>
          </a:p>
        </p:txBody>
      </p:sp>
      <p:sp>
        <p:nvSpPr>
          <p:cNvPr id="128" name="Textfeld 127"/>
          <p:cNvSpPr txBox="1">
            <a:spLocks noChangeArrowheads="1"/>
          </p:cNvSpPr>
          <p:nvPr/>
        </p:nvSpPr>
        <p:spPr bwMode="auto">
          <a:xfrm>
            <a:off x="7956550" y="2781300"/>
            <a:ext cx="10144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Loop</a:t>
            </a:r>
          </a:p>
          <a:p>
            <a:pPr eaLnBrk="0" hangingPunct="0"/>
            <a:r>
              <a:rPr lang="en-US">
                <a:solidFill>
                  <a:schemeClr val="tx1"/>
                </a:solidFill>
              </a:rPr>
              <a:t>WCET</a:t>
            </a:r>
          </a:p>
        </p:txBody>
      </p:sp>
      <p:pic>
        <p:nvPicPr>
          <p:cNvPr id="133" name="Grafik 13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1013" y="3644900"/>
            <a:ext cx="831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Grafik 13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1013" y="4191000"/>
            <a:ext cx="831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Grafik 13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1013" y="4767263"/>
            <a:ext cx="831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Grafik 13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00700" y="6046788"/>
            <a:ext cx="20669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Abgerundetes Rechteck 138"/>
          <p:cNvSpPr/>
          <p:nvPr/>
        </p:nvSpPr>
        <p:spPr bwMode="auto">
          <a:xfrm>
            <a:off x="2916238" y="2997200"/>
            <a:ext cx="719137" cy="28733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6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{0}</a:t>
            </a:r>
          </a:p>
        </p:txBody>
      </p:sp>
      <p:sp>
        <p:nvSpPr>
          <p:cNvPr id="140" name="Abgerundetes Rechteck 139"/>
          <p:cNvSpPr/>
          <p:nvPr/>
        </p:nvSpPr>
        <p:spPr bwMode="auto">
          <a:xfrm>
            <a:off x="2916238" y="3860800"/>
            <a:ext cx="719137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6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{3}</a:t>
            </a:r>
          </a:p>
        </p:txBody>
      </p:sp>
      <p:sp>
        <p:nvSpPr>
          <p:cNvPr id="141" name="Abgerundetes Rechteck 140"/>
          <p:cNvSpPr/>
          <p:nvPr/>
        </p:nvSpPr>
        <p:spPr bwMode="auto">
          <a:xfrm>
            <a:off x="2916238" y="4221163"/>
            <a:ext cx="719137" cy="2873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6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{3}</a:t>
            </a:r>
          </a:p>
        </p:txBody>
      </p:sp>
      <p:sp>
        <p:nvSpPr>
          <p:cNvPr id="142" name="Abgerundetes Rechteck 141"/>
          <p:cNvSpPr/>
          <p:nvPr/>
        </p:nvSpPr>
        <p:spPr bwMode="auto">
          <a:xfrm>
            <a:off x="2916238" y="5805488"/>
            <a:ext cx="719137" cy="2873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6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{3}</a:t>
            </a:r>
          </a:p>
        </p:txBody>
      </p:sp>
      <p:sp>
        <p:nvSpPr>
          <p:cNvPr id="143" name="Abgerundetes Rechteck 142"/>
          <p:cNvSpPr/>
          <p:nvPr/>
        </p:nvSpPr>
        <p:spPr bwMode="auto">
          <a:xfrm>
            <a:off x="2916238" y="3860800"/>
            <a:ext cx="719137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6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{3,6}</a:t>
            </a:r>
          </a:p>
        </p:txBody>
      </p:sp>
      <p:sp>
        <p:nvSpPr>
          <p:cNvPr id="144" name="Abgerundetes Rechteck 143"/>
          <p:cNvSpPr/>
          <p:nvPr/>
        </p:nvSpPr>
        <p:spPr bwMode="auto">
          <a:xfrm>
            <a:off x="2916238" y="5803900"/>
            <a:ext cx="719137" cy="28733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6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{3,6}</a:t>
            </a:r>
          </a:p>
        </p:txBody>
      </p:sp>
      <p:sp>
        <p:nvSpPr>
          <p:cNvPr id="145" name="Abgerundetes Rechteck 144"/>
          <p:cNvSpPr/>
          <p:nvPr/>
        </p:nvSpPr>
        <p:spPr bwMode="auto">
          <a:xfrm>
            <a:off x="2916238" y="2997200"/>
            <a:ext cx="719137" cy="28733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6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{0,3}</a:t>
            </a:r>
          </a:p>
        </p:txBody>
      </p:sp>
      <p:sp>
        <p:nvSpPr>
          <p:cNvPr id="146" name="Abgerundetes Rechteck 145"/>
          <p:cNvSpPr/>
          <p:nvPr/>
        </p:nvSpPr>
        <p:spPr bwMode="auto">
          <a:xfrm>
            <a:off x="2916238" y="4219575"/>
            <a:ext cx="719137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6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{3,6}</a:t>
            </a:r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2916238" y="3860800"/>
            <a:ext cx="719137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6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{3,6,9}</a:t>
            </a:r>
          </a:p>
        </p:txBody>
      </p:sp>
      <p:sp>
        <p:nvSpPr>
          <p:cNvPr id="34" name="Abgerundetes Rechteck 33"/>
          <p:cNvSpPr/>
          <p:nvPr/>
        </p:nvSpPr>
        <p:spPr bwMode="auto">
          <a:xfrm>
            <a:off x="2916238" y="5803900"/>
            <a:ext cx="719137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6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{3,6}</a:t>
            </a:r>
          </a:p>
        </p:txBody>
      </p:sp>
      <p:sp>
        <p:nvSpPr>
          <p:cNvPr id="35" name="Abgerundetes Rechteck 34"/>
          <p:cNvSpPr/>
          <p:nvPr/>
        </p:nvSpPr>
        <p:spPr bwMode="auto">
          <a:xfrm>
            <a:off x="2916238" y="2997200"/>
            <a:ext cx="719137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6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{0,3,6}</a:t>
            </a:r>
          </a:p>
        </p:txBody>
      </p:sp>
      <p:sp>
        <p:nvSpPr>
          <p:cNvPr id="122" name="Abgerundetes Rechteck 121"/>
          <p:cNvSpPr/>
          <p:nvPr/>
        </p:nvSpPr>
        <p:spPr bwMode="auto">
          <a:xfrm>
            <a:off x="2916238" y="4221163"/>
            <a:ext cx="719137" cy="2873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6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{3,6,9}</a:t>
            </a:r>
          </a:p>
        </p:txBody>
      </p:sp>
      <p:sp>
        <p:nvSpPr>
          <p:cNvPr id="123" name="Abgerundetes Rechteck 122"/>
          <p:cNvSpPr/>
          <p:nvPr/>
        </p:nvSpPr>
        <p:spPr bwMode="auto">
          <a:xfrm>
            <a:off x="2916238" y="4508500"/>
            <a:ext cx="719137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160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09" grpId="0" animBg="1"/>
      <p:bldP spid="7" grpId="0" animBg="1"/>
      <p:bldP spid="14" grpId="0" animBg="1"/>
      <p:bldP spid="33" grpId="0" animBg="1"/>
      <p:bldP spid="74" grpId="0" animBg="1"/>
      <p:bldP spid="46" grpId="0" animBg="1"/>
      <p:bldP spid="82" grpId="0"/>
      <p:bldP spid="84" grpId="0" animBg="1"/>
      <p:bldP spid="86" grpId="0" animBg="1"/>
      <p:bldP spid="87" grpId="0" animBg="1"/>
      <p:bldP spid="88" grpId="0"/>
      <p:bldP spid="89" grpId="0" animBg="1"/>
      <p:bldP spid="90" grpId="0"/>
      <p:bldP spid="91" grpId="0" animBg="1"/>
      <p:bldP spid="92" grpId="0" animBg="1"/>
      <p:bldP spid="93" grpId="0"/>
      <p:bldP spid="94" grpId="0" animBg="1"/>
      <p:bldP spid="95" grpId="0"/>
      <p:bldP spid="96" grpId="0"/>
      <p:bldP spid="97" grpId="0"/>
      <p:bldP spid="98" grpId="0"/>
      <p:bldP spid="99" grpId="0"/>
      <p:bldP spid="100" grpId="0"/>
      <p:bldP spid="85" grpId="0"/>
      <p:bldP spid="112" grpId="0"/>
      <p:bldP spid="116" grpId="0" animBg="1"/>
      <p:bldP spid="127" grpId="0" animBg="1"/>
      <p:bldP spid="47" grpId="0"/>
      <p:bldP spid="128" grpId="0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25" grpId="0" animBg="1"/>
      <p:bldP spid="34" grpId="0" animBg="1"/>
      <p:bldP spid="35" grpId="0" animBg="1"/>
      <p:bldP spid="122" grpId="0" animBg="1"/>
      <p:bldP spid="1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Graph-Tracking Approach</a:t>
            </a:r>
            <a:endParaRPr lang="en-US"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4679950"/>
          </a:xfrm>
        </p:spPr>
        <p:txBody>
          <a:bodyPr/>
          <a:lstStyle/>
          <a:p>
            <a:r>
              <a:rPr lang="en-US" smtClean="0"/>
              <a:t>Compute dynamic flow through graph to determine loop WCET (flow unit simulates loop execution)</a:t>
            </a:r>
          </a:p>
          <a:p>
            <a:pPr lvl="1"/>
            <a:r>
              <a:rPr lang="en-US" smtClean="0"/>
              <a:t>Flow function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Flow conservation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Start / End constraints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z="1600" smtClean="0"/>
          </a:p>
          <a:p>
            <a:pPr lvl="1"/>
            <a:r>
              <a:rPr lang="en-US" smtClean="0"/>
              <a:t>Objective function</a:t>
            </a:r>
          </a:p>
        </p:txBody>
      </p:sp>
      <p:sp>
        <p:nvSpPr>
          <p:cNvPr id="41987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913EC86E-3CB4-42C0-AB85-FB4D0D822FFC}" type="slidenum">
              <a:rPr lang="en-US" smtClean="0">
                <a:ea typeface="ヒラギノ角ゴ Pro W3"/>
                <a:cs typeface="ヒラギノ角ゴ Pro W3"/>
              </a:rPr>
              <a:pPr/>
              <a:t>24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pic>
        <p:nvPicPr>
          <p:cNvPr id="39" name="Grafik 3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213" y="2311400"/>
            <a:ext cx="2038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Grafik 4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2708275"/>
            <a:ext cx="21510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5076825" y="2492375"/>
            <a:ext cx="33512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Iteration t starts at offset i</a:t>
            </a:r>
          </a:p>
          <a:p>
            <a:pPr eaLnBrk="0" hangingPunct="0"/>
            <a:r>
              <a:rPr lang="en-US">
                <a:solidFill>
                  <a:schemeClr val="tx1"/>
                </a:solidFill>
              </a:rPr>
              <a:t>and ends at offset j</a:t>
            </a:r>
          </a:p>
        </p:txBody>
      </p:sp>
      <p:pic>
        <p:nvPicPr>
          <p:cNvPr id="60" name="Grafik 5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9950" y="3475038"/>
            <a:ext cx="54102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Grafik 6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62313" y="4221163"/>
            <a:ext cx="2605087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Grafik 6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46463" y="5751513"/>
            <a:ext cx="29257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Graph-Tracking: WCET ILP</a:t>
            </a:r>
            <a:endParaRPr lang="de-DE" dirty="0">
              <a:cs typeface="+mj-cs"/>
            </a:endParaRPr>
          </a:p>
        </p:txBody>
      </p:sp>
      <p:sp>
        <p:nvSpPr>
          <p:cNvPr id="4301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DE" sz="4000" smtClean="0"/>
          </a:p>
          <a:p>
            <a:pPr>
              <a:buFont typeface="Wingdings" pitchFamily="2" charset="2"/>
              <a:buNone/>
            </a:pPr>
            <a:endParaRPr lang="de-DE" sz="4000" smtClean="0"/>
          </a:p>
        </p:txBody>
      </p:sp>
      <p:sp>
        <p:nvSpPr>
          <p:cNvPr id="43011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259CC5BC-E12C-4072-B1D7-4BEAC547ABF5}" type="slidenum">
              <a:rPr lang="en-US" smtClean="0">
                <a:ea typeface="ヒラギノ角ゴ Pro W3"/>
                <a:cs typeface="ヒラギノ角ゴ Pro W3"/>
              </a:rPr>
              <a:pPr/>
              <a:t>25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pic>
        <p:nvPicPr>
          <p:cNvPr id="7" name="Grafik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1268413"/>
            <a:ext cx="2038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2420938"/>
            <a:ext cx="54102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250" y="3213100"/>
            <a:ext cx="44719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8175" y="1773238"/>
            <a:ext cx="292576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feld 10"/>
          <p:cNvSpPr txBox="1">
            <a:spLocks noChangeArrowheads="1"/>
          </p:cNvSpPr>
          <p:nvPr/>
        </p:nvSpPr>
        <p:spPr bwMode="auto">
          <a:xfrm>
            <a:off x="250825" y="1196975"/>
            <a:ext cx="14192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/>
              <a:t>Variables:</a:t>
            </a:r>
          </a:p>
        </p:txBody>
      </p:sp>
      <p:sp>
        <p:nvSpPr>
          <p:cNvPr id="43017" name="Textfeld 11"/>
          <p:cNvSpPr txBox="1">
            <a:spLocks noChangeArrowheads="1"/>
          </p:cNvSpPr>
          <p:nvPr/>
        </p:nvSpPr>
        <p:spPr bwMode="auto">
          <a:xfrm>
            <a:off x="250825" y="1701800"/>
            <a:ext cx="1439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/>
              <a:t>Objective:</a:t>
            </a:r>
          </a:p>
        </p:txBody>
      </p:sp>
      <p:sp>
        <p:nvSpPr>
          <p:cNvPr id="43018" name="Textfeld 12"/>
          <p:cNvSpPr txBox="1">
            <a:spLocks noChangeArrowheads="1"/>
          </p:cNvSpPr>
          <p:nvPr/>
        </p:nvSpPr>
        <p:spPr bwMode="auto">
          <a:xfrm>
            <a:off x="250825" y="2349500"/>
            <a:ext cx="1519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/>
              <a:t>Subject 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Graph-Tracking: Offset ILP</a:t>
            </a:r>
            <a:endParaRPr lang="de-DE" dirty="0">
              <a:cs typeface="+mj-cs"/>
            </a:endParaRPr>
          </a:p>
        </p:txBody>
      </p:sp>
      <p:sp>
        <p:nvSpPr>
          <p:cNvPr id="4403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DE" sz="4000" smtClean="0"/>
          </a:p>
          <a:p>
            <a:pPr>
              <a:buFont typeface="Wingdings" pitchFamily="2" charset="2"/>
              <a:buNone/>
            </a:pPr>
            <a:endParaRPr lang="de-DE" sz="4000" smtClean="0"/>
          </a:p>
        </p:txBody>
      </p:sp>
      <p:sp>
        <p:nvSpPr>
          <p:cNvPr id="44035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6E0C6EDF-562E-46BB-88CE-5383441D8400}" type="slidenum">
              <a:rPr lang="en-US" smtClean="0">
                <a:ea typeface="ヒラギノ角ゴ Pro W3"/>
                <a:cs typeface="ヒラギノ角ゴ Pro W3"/>
              </a:rPr>
              <a:pPr/>
              <a:t>26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pic>
        <p:nvPicPr>
          <p:cNvPr id="7" name="Grafik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268413"/>
            <a:ext cx="2038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8175" y="3038475"/>
            <a:ext cx="54102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95475" y="3830638"/>
            <a:ext cx="45481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8175" y="2390775"/>
            <a:ext cx="4756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feld 10"/>
          <p:cNvSpPr txBox="1">
            <a:spLocks noChangeArrowheads="1"/>
          </p:cNvSpPr>
          <p:nvPr/>
        </p:nvSpPr>
        <p:spPr bwMode="auto">
          <a:xfrm>
            <a:off x="250825" y="1196975"/>
            <a:ext cx="14192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/>
              <a:t>Variables:</a:t>
            </a:r>
          </a:p>
        </p:txBody>
      </p:sp>
      <p:sp>
        <p:nvSpPr>
          <p:cNvPr id="44041" name="Textfeld 11"/>
          <p:cNvSpPr txBox="1">
            <a:spLocks noChangeArrowheads="1"/>
          </p:cNvSpPr>
          <p:nvPr/>
        </p:nvSpPr>
        <p:spPr bwMode="auto">
          <a:xfrm>
            <a:off x="250825" y="2319338"/>
            <a:ext cx="1439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/>
              <a:t>Objective:</a:t>
            </a:r>
          </a:p>
        </p:txBody>
      </p:sp>
      <p:sp>
        <p:nvSpPr>
          <p:cNvPr id="44042" name="Textfeld 12"/>
          <p:cNvSpPr txBox="1">
            <a:spLocks noChangeArrowheads="1"/>
          </p:cNvSpPr>
          <p:nvPr/>
        </p:nvSpPr>
        <p:spPr bwMode="auto">
          <a:xfrm>
            <a:off x="250825" y="2967038"/>
            <a:ext cx="1519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/>
              <a:t>Subject to:</a:t>
            </a:r>
          </a:p>
        </p:txBody>
      </p:sp>
      <p:pic>
        <p:nvPicPr>
          <p:cNvPr id="44043" name="Grafik 1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8175" y="1628775"/>
            <a:ext cx="39592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Extension for pipeline/branch pred. analysis</a:t>
            </a:r>
            <a:endParaRPr lang="en-US" dirty="0">
              <a:cs typeface="+mj-cs"/>
            </a:endParaRPr>
          </a:p>
        </p:txBody>
      </p:sp>
      <p:sp>
        <p:nvSpPr>
          <p:cNvPr id="45058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4895850"/>
          </a:xfrm>
        </p:spPr>
        <p:txBody>
          <a:bodyPr/>
          <a:lstStyle/>
          <a:p>
            <a:r>
              <a:rPr lang="en-US" smtClean="0">
                <a:sym typeface="Wingdings" pitchFamily="2" charset="2"/>
              </a:rPr>
              <a:t>Global convergence:</a:t>
            </a:r>
            <a:br>
              <a:rPr lang="en-US" smtClean="0">
                <a:sym typeface="Wingdings" pitchFamily="2" charset="2"/>
              </a:rPr>
            </a:br>
            <a:r>
              <a:rPr lang="en-US" smtClean="0">
                <a:sym typeface="Wingdings" pitchFamily="2" charset="2"/>
              </a:rPr>
              <a:t>Build global overapproximation of hardware state</a:t>
            </a:r>
          </a:p>
          <a:p>
            <a:r>
              <a:rPr lang="en-US" smtClean="0">
                <a:sym typeface="Wingdings" pitchFamily="2" charset="2"/>
              </a:rPr>
              <a:t>Graph-Tracking:</a:t>
            </a:r>
            <a:br>
              <a:rPr lang="en-US" smtClean="0">
                <a:sym typeface="Wingdings" pitchFamily="2" charset="2"/>
              </a:rPr>
            </a:br>
            <a:r>
              <a:rPr lang="en-US" smtClean="0">
                <a:sym typeface="Wingdings" pitchFamily="2" charset="2"/>
              </a:rPr>
              <a:t>Possible to build approximation per offset node for better precision</a:t>
            </a:r>
          </a:p>
        </p:txBody>
      </p:sp>
      <p:sp>
        <p:nvSpPr>
          <p:cNvPr id="45059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709E06A2-BCBD-482F-899A-C04A04CF2312}" type="slidenum">
              <a:rPr lang="en-US" smtClean="0">
                <a:ea typeface="ヒラギノ角ゴ Pro W3"/>
                <a:cs typeface="ヒラギノ角ゴ Pro W3"/>
              </a:rPr>
              <a:pPr/>
              <a:t>27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Discussion: Timing anomalies</a:t>
            </a:r>
            <a:endParaRPr lang="en-US" dirty="0">
              <a:cs typeface="+mj-cs"/>
            </a:endParaRPr>
          </a:p>
        </p:txBody>
      </p:sp>
      <p:sp>
        <p:nvSpPr>
          <p:cNvPr id="46082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4895850"/>
          </a:xfrm>
        </p:spPr>
        <p:txBody>
          <a:bodyPr/>
          <a:lstStyle/>
          <a:p>
            <a:r>
              <a:rPr lang="en-US" smtClean="0">
                <a:sym typeface="Wingdings" pitchFamily="2" charset="2"/>
              </a:rPr>
              <a:t>The presented results were derived under the assumption of a timing-anomly-free system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Timing anomaly:</a:t>
            </a:r>
            <a:br>
              <a:rPr lang="en-US" smtClean="0">
                <a:sym typeface="Wingdings" pitchFamily="2" charset="2"/>
              </a:rPr>
            </a:br>
            <a:r>
              <a:rPr lang="en-US" smtClean="0">
                <a:sym typeface="Wingdings" pitchFamily="2" charset="2"/>
              </a:rPr>
              <a:t>Local worst-case behaviour does not lead to global worst-case behaviour</a:t>
            </a:r>
            <a:br>
              <a:rPr lang="en-US" smtClean="0">
                <a:sym typeface="Wingdings" pitchFamily="2" charset="2"/>
              </a:rPr>
            </a:br>
            <a:r>
              <a:rPr lang="en-US" smtClean="0">
                <a:sym typeface="Wingdings" pitchFamily="2" charset="2"/>
              </a:rPr>
              <a:t> No pruning of search space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Pruning in case of offsets: Keep only a single worst-case offset when updating offset information (the offset which leads to maximum delay)</a:t>
            </a:r>
          </a:p>
        </p:txBody>
      </p:sp>
      <p:sp>
        <p:nvSpPr>
          <p:cNvPr id="46083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86683C52-7171-400D-99E7-0399568F3962}" type="slidenum">
              <a:rPr lang="en-US" smtClean="0">
                <a:ea typeface="ヒラギノ角ゴ Pro W3"/>
                <a:cs typeface="ヒラギノ角ゴ Pro W3"/>
              </a:rPr>
              <a:pPr/>
              <a:t>28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Benchmark Properties 1</a:t>
            </a:r>
            <a:endParaRPr lang="de-DE" dirty="0">
              <a:cs typeface="+mj-cs"/>
            </a:endParaRPr>
          </a:p>
        </p:txBody>
      </p:sp>
      <p:sp>
        <p:nvSpPr>
          <p:cNvPr id="4710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DE" sz="4000" smtClean="0"/>
          </a:p>
          <a:p>
            <a:pPr>
              <a:buFont typeface="Wingdings" pitchFamily="2" charset="2"/>
              <a:buNone/>
            </a:pPr>
            <a:endParaRPr lang="de-DE" sz="4000" smtClean="0"/>
          </a:p>
        </p:txBody>
      </p:sp>
      <p:sp>
        <p:nvSpPr>
          <p:cNvPr id="47107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5D2479DB-7109-44E8-A198-8FB5677657B7}" type="slidenum">
              <a:rPr lang="en-US" smtClean="0">
                <a:ea typeface="ヒラギノ角ゴ Pro W3"/>
                <a:cs typeface="ヒラギノ角ゴ Pro W3"/>
              </a:rPr>
              <a:pPr/>
              <a:t>29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pic>
        <p:nvPicPr>
          <p:cNvPr id="7" name="Grafik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68413"/>
            <a:ext cx="5183188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4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Worst-Case Execution Time (WCET) Analysis</a:t>
            </a:r>
          </a:p>
        </p:txBody>
      </p:sp>
      <p:sp>
        <p:nvSpPr>
          <p:cNvPr id="2051" name="Inhaltsplatzhalter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 Real-Time Systems and Schedulability Analysis require </a:t>
            </a:r>
            <a:r>
              <a:rPr lang="en-US" i="1" u="sng" smtClean="0"/>
              <a:t>safe</a:t>
            </a:r>
            <a:r>
              <a:rPr lang="en-US" smtClean="0"/>
              <a:t> WCET values</a:t>
            </a:r>
            <a:br>
              <a:rPr lang="en-US" smtClean="0"/>
            </a:b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Static Analysis (Abstract Interpretation</a:t>
            </a:r>
            <a:r>
              <a:rPr lang="en-US" smtClean="0">
                <a:sym typeface="Wingdings" pitchFamily="2" charset="2"/>
              </a:rPr>
              <a:t>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State-of-the-art:</a:t>
            </a:r>
            <a:br>
              <a:rPr lang="en-US" smtClean="0"/>
            </a:br>
            <a:r>
              <a:rPr lang="en-US" smtClean="0"/>
              <a:t>Industrial-strength Static Singlecore WCET Analysis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New scenario: Multicore Environments</a:t>
            </a:r>
          </a:p>
          <a:p>
            <a:pPr eaLnBrk="1" hangingPunct="1"/>
            <a:r>
              <a:rPr lang="en-US" smtClean="0"/>
              <a:t>Main problem: Shared resources (Arbitration)</a:t>
            </a:r>
            <a:br>
              <a:rPr lang="en-US" smtClean="0"/>
            </a:br>
            <a:r>
              <a:rPr lang="en-US" smtClean="0">
                <a:sym typeface="Wingdings" pitchFamily="2" charset="2"/>
              </a:rPr>
              <a:t> New dependencies for timing analysis</a:t>
            </a:r>
          </a:p>
        </p:txBody>
      </p:sp>
      <p:sp>
        <p:nvSpPr>
          <p:cNvPr id="9219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2652F981-5E5C-4602-BFC6-B69699F10E4A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Benchmark Properties 2</a:t>
            </a:r>
            <a:endParaRPr lang="de-DE" dirty="0">
              <a:cs typeface="+mj-cs"/>
            </a:endParaRPr>
          </a:p>
        </p:txBody>
      </p:sp>
      <p:sp>
        <p:nvSpPr>
          <p:cNvPr id="4813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DE" sz="4000" smtClean="0"/>
          </a:p>
          <a:p>
            <a:pPr>
              <a:buFont typeface="Wingdings" pitchFamily="2" charset="2"/>
              <a:buNone/>
            </a:pPr>
            <a:endParaRPr lang="de-DE" sz="4000" smtClean="0"/>
          </a:p>
        </p:txBody>
      </p:sp>
      <p:sp>
        <p:nvSpPr>
          <p:cNvPr id="48131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2AA6E3D6-E957-4B46-8141-AFBA6B1C3F8F}" type="slidenum">
              <a:rPr lang="en-US" smtClean="0">
                <a:ea typeface="ヒラギノ角ゴ Pro W3"/>
                <a:cs typeface="ヒラギノ角ゴ Pro W3"/>
              </a:rPr>
              <a:pPr/>
              <a:t>30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pic>
        <p:nvPicPr>
          <p:cNvPr id="6" name="Grafik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341438"/>
            <a:ext cx="557688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Result Details for n=2, s=80</a:t>
            </a:r>
            <a:endParaRPr lang="en-US" dirty="0">
              <a:cs typeface="+mj-cs"/>
            </a:endParaRPr>
          </a:p>
        </p:txBody>
      </p:sp>
      <p:sp>
        <p:nvSpPr>
          <p:cNvPr id="5017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A56B20EC-23AB-45DA-9406-FE92BBEE3EB1}" type="slidenum">
              <a:rPr lang="en-US" smtClean="0">
                <a:ea typeface="ヒラギノ角ゴ Pro W3"/>
                <a:cs typeface="ヒラギノ角ゴ Pro W3"/>
              </a:rPr>
              <a:pPr/>
              <a:t>31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graphicFrame>
        <p:nvGraphicFramePr>
          <p:cNvPr id="7" name="Diagramm 6"/>
          <p:cNvGraphicFramePr>
            <a:graphicFrameLocks noGrp="1"/>
          </p:cNvGraphicFramePr>
          <p:nvPr/>
        </p:nvGraphicFramePr>
        <p:xfrm>
          <a:off x="179512" y="980728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4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Predictability Properties of TDMA arbitration</a:t>
            </a:r>
          </a:p>
        </p:txBody>
      </p:sp>
      <p:sp>
        <p:nvSpPr>
          <p:cNvPr id="4099" name="Inhaltsplatzhalter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Wingdings" pitchFamily="2" charset="2"/>
              </a:rPr>
              <a:t>Various standard arbitration alternatives exist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Here: TDMA / Time slicing scheduling</a:t>
            </a:r>
            <a:br>
              <a:rPr lang="en-US" smtClean="0">
                <a:sym typeface="Wingdings" pitchFamily="2" charset="2"/>
              </a:rPr>
            </a:br>
            <a:r>
              <a:rPr lang="en-US" smtClean="0">
                <a:sym typeface="Wingdings" pitchFamily="2" charset="2"/>
              </a:rPr>
              <a:t>           Favorable predictability properties</a:t>
            </a:r>
            <a:endParaRPr lang="en-US" smtClean="0"/>
          </a:p>
          <a:p>
            <a:pPr marL="342900" lvl="2" indent="-342900" eaLnBrk="1" hangingPunct="1">
              <a:buFont typeface="Wingdings" pitchFamily="2" charset="2"/>
              <a:buNone/>
            </a:pPr>
            <a:endParaRPr lang="en-US" sz="2400" b="1" smtClean="0"/>
          </a:p>
          <a:p>
            <a:pPr marL="342900" lvl="2" indent="-342900" eaLnBrk="1" hangingPunct="1"/>
            <a:endParaRPr lang="en-US" sz="2400" b="1" smtClean="0"/>
          </a:p>
          <a:p>
            <a:pPr marL="342900" lvl="2" indent="-342900" eaLnBrk="1" hangingPunct="1"/>
            <a:endParaRPr lang="en-US" sz="2400" b="1" smtClean="0"/>
          </a:p>
          <a:p>
            <a:pPr marL="342900" lvl="2" indent="-342900" eaLnBrk="1" hangingPunct="1"/>
            <a:endParaRPr lang="en-US" sz="2400" b="1" smtClean="0"/>
          </a:p>
          <a:p>
            <a:pPr marL="342900" lvl="2" indent="-342900" eaLnBrk="1" hangingPunct="1"/>
            <a:r>
              <a:rPr lang="en-US" sz="2400" b="1" smtClean="0"/>
              <a:t>Central: All     cores can be analyzed separately</a:t>
            </a:r>
            <a:endParaRPr lang="en-US" sz="2400" smtClean="0">
              <a:sym typeface="Wingdings" pitchFamily="2" charset="2"/>
            </a:endParaRPr>
          </a:p>
          <a:p>
            <a:pPr marL="342900" lvl="2" indent="-342900" eaLnBrk="1" hangingPunct="1"/>
            <a:r>
              <a:rPr lang="en-US" sz="2400" smtClean="0">
                <a:sym typeface="Wingdings" pitchFamily="2" charset="2"/>
              </a:rPr>
              <a:t>Delay does only depend on the point in time of the access</a:t>
            </a:r>
            <a:br>
              <a:rPr lang="en-US" sz="2400" smtClean="0">
                <a:sym typeface="Wingdings" pitchFamily="2" charset="2"/>
              </a:rPr>
            </a:br>
            <a:r>
              <a:rPr lang="en-US" sz="2400" smtClean="0">
                <a:sym typeface="Wingdings" pitchFamily="2" charset="2"/>
              </a:rPr>
              <a:t></a:t>
            </a:r>
            <a:r>
              <a:rPr lang="de-DE" sz="2400" smtClean="0">
                <a:sym typeface="Wingdings" pitchFamily="2" charset="2"/>
              </a:rPr>
              <a:t> Cyclicity</a:t>
            </a:r>
            <a:r>
              <a:rPr lang="en-US" sz="2400" smtClean="0">
                <a:sym typeface="Wingdings" pitchFamily="2" charset="2"/>
              </a:rPr>
              <a:t>: On the offset in the TDMA schedule</a:t>
            </a:r>
          </a:p>
          <a:p>
            <a:pPr marL="342900" lvl="2" indent="-342900" eaLnBrk="1" hangingPunct="1"/>
            <a:r>
              <a:rPr lang="en-US" sz="2400" smtClean="0">
                <a:sym typeface="Wingdings" pitchFamily="2" charset="2"/>
              </a:rPr>
              <a:t>Trivial bound for delay:</a:t>
            </a:r>
            <a:endParaRPr lang="en-US" sz="2400" baseline="-25000" smtClean="0">
              <a:sym typeface="Wingdings" pitchFamily="2" charset="2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2484438" y="3382963"/>
            <a:ext cx="46037" cy="4683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4104" name="Rechteck 8"/>
          <p:cNvSpPr>
            <a:spLocks noChangeArrowheads="1"/>
          </p:cNvSpPr>
          <p:nvPr/>
        </p:nvSpPr>
        <p:spPr bwMode="auto">
          <a:xfrm>
            <a:off x="971550" y="3382963"/>
            <a:ext cx="1800225" cy="468312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4105" name="Rechteck 9"/>
          <p:cNvSpPr>
            <a:spLocks noChangeArrowheads="1"/>
          </p:cNvSpPr>
          <p:nvPr/>
        </p:nvSpPr>
        <p:spPr bwMode="auto">
          <a:xfrm>
            <a:off x="2771775" y="3382963"/>
            <a:ext cx="1800225" cy="468312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4106" name="Rechteck 10"/>
          <p:cNvSpPr>
            <a:spLocks noChangeArrowheads="1"/>
          </p:cNvSpPr>
          <p:nvPr/>
        </p:nvSpPr>
        <p:spPr bwMode="auto">
          <a:xfrm>
            <a:off x="4572000" y="3382963"/>
            <a:ext cx="1800225" cy="468312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4107" name="Rechteck 11"/>
          <p:cNvSpPr>
            <a:spLocks noChangeArrowheads="1"/>
          </p:cNvSpPr>
          <p:nvPr/>
        </p:nvSpPr>
        <p:spPr bwMode="auto">
          <a:xfrm>
            <a:off x="6372225" y="3382963"/>
            <a:ext cx="1800225" cy="468312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4112" name="Textfeld 16"/>
          <p:cNvSpPr txBox="1">
            <a:spLocks noChangeArrowheads="1"/>
          </p:cNvSpPr>
          <p:nvPr/>
        </p:nvSpPr>
        <p:spPr bwMode="auto">
          <a:xfrm>
            <a:off x="1368425" y="3419475"/>
            <a:ext cx="1031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i="1">
                <a:solidFill>
                  <a:schemeClr val="tx1"/>
                </a:solidFill>
              </a:rPr>
              <a:t>Core 1</a:t>
            </a:r>
          </a:p>
        </p:txBody>
      </p:sp>
      <p:sp>
        <p:nvSpPr>
          <p:cNvPr id="4113" name="Textfeld 17"/>
          <p:cNvSpPr txBox="1">
            <a:spLocks noChangeArrowheads="1"/>
          </p:cNvSpPr>
          <p:nvPr/>
        </p:nvSpPr>
        <p:spPr bwMode="auto">
          <a:xfrm>
            <a:off x="3179763" y="3419475"/>
            <a:ext cx="1033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i="1">
                <a:solidFill>
                  <a:schemeClr val="tx1"/>
                </a:solidFill>
              </a:rPr>
              <a:t>Core 2</a:t>
            </a:r>
          </a:p>
        </p:txBody>
      </p:sp>
      <p:sp>
        <p:nvSpPr>
          <p:cNvPr id="4114" name="Textfeld 18"/>
          <p:cNvSpPr txBox="1">
            <a:spLocks noChangeArrowheads="1"/>
          </p:cNvSpPr>
          <p:nvPr/>
        </p:nvSpPr>
        <p:spPr bwMode="auto">
          <a:xfrm>
            <a:off x="4968875" y="3419475"/>
            <a:ext cx="1031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i="1">
                <a:solidFill>
                  <a:schemeClr val="tx1"/>
                </a:solidFill>
              </a:rPr>
              <a:t>Core 3</a:t>
            </a:r>
          </a:p>
        </p:txBody>
      </p:sp>
      <p:sp>
        <p:nvSpPr>
          <p:cNvPr id="4115" name="Textfeld 19"/>
          <p:cNvSpPr txBox="1">
            <a:spLocks noChangeArrowheads="1"/>
          </p:cNvSpPr>
          <p:nvPr/>
        </p:nvSpPr>
        <p:spPr bwMode="auto">
          <a:xfrm>
            <a:off x="6805613" y="3419475"/>
            <a:ext cx="1031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i="1">
                <a:solidFill>
                  <a:schemeClr val="tx1"/>
                </a:solidFill>
              </a:rPr>
              <a:t>Core 4</a:t>
            </a:r>
          </a:p>
        </p:txBody>
      </p:sp>
      <p:sp>
        <p:nvSpPr>
          <p:cNvPr id="21" name="Geschweifte Klammer links 20"/>
          <p:cNvSpPr>
            <a:spLocks/>
          </p:cNvSpPr>
          <p:nvPr/>
        </p:nvSpPr>
        <p:spPr bwMode="auto">
          <a:xfrm rot="-5400000">
            <a:off x="2519363" y="3851275"/>
            <a:ext cx="217488" cy="287337"/>
          </a:xfrm>
          <a:prstGeom prst="leftBrace">
            <a:avLst>
              <a:gd name="adj1" fmla="val 820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11277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632F5890-1CC9-439B-B509-17A3F40CC1A1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cxnSp>
        <p:nvCxnSpPr>
          <p:cNvPr id="31" name="Gerade Verbindung mit Pfeil 30"/>
          <p:cNvCxnSpPr>
            <a:cxnSpLocks noChangeShapeType="1"/>
          </p:cNvCxnSpPr>
          <p:nvPr/>
        </p:nvCxnSpPr>
        <p:spPr bwMode="auto">
          <a:xfrm>
            <a:off x="250825" y="3598863"/>
            <a:ext cx="7207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" name="Gerade Verbindung mit Pfeil 31"/>
          <p:cNvCxnSpPr>
            <a:cxnSpLocks noChangeShapeType="1"/>
          </p:cNvCxnSpPr>
          <p:nvPr/>
        </p:nvCxnSpPr>
        <p:spPr bwMode="auto">
          <a:xfrm>
            <a:off x="8172450" y="3598863"/>
            <a:ext cx="7207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250825" y="3332163"/>
            <a:ext cx="633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8172450" y="3311525"/>
            <a:ext cx="631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42" name="Grafik 4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975" y="4097338"/>
            <a:ext cx="57626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Grafik 4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838" y="5713413"/>
            <a:ext cx="25209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Grafik 2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0113" y="3059113"/>
            <a:ext cx="2873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Grafik 3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313" y="3068638"/>
            <a:ext cx="266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Grafik 3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7538" y="3068638"/>
            <a:ext cx="276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Grafik 39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40463" y="3068638"/>
            <a:ext cx="2762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Grafik 43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39975" y="4581525"/>
            <a:ext cx="2159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04" grpId="0" animBg="1"/>
      <p:bldP spid="4105" grpId="0" animBg="1"/>
      <p:bldP spid="4106" grpId="0" animBg="1"/>
      <p:bldP spid="4107" grpId="0" animBg="1"/>
      <p:bldP spid="4112" grpId="0"/>
      <p:bldP spid="4113" grpId="0"/>
      <p:bldP spid="4114" grpId="0"/>
      <p:bldP spid="4115" grpId="0"/>
      <p:bldP spid="21" grpId="0" animBg="1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4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Predictability Properties of TDMA arbitration</a:t>
            </a:r>
          </a:p>
        </p:txBody>
      </p:sp>
      <p:sp>
        <p:nvSpPr>
          <p:cNvPr id="4099" name="Inhaltsplatzhalter 33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  <a:sym typeface="Wingdings" pitchFamily="2" charset="2"/>
              </a:rPr>
              <a:t>Goal: Improve upon trivial delay bound</a:t>
            </a:r>
          </a:p>
          <a:p>
            <a:pPr eaLnBrk="1" hangingPunct="1">
              <a:defRPr/>
            </a:pPr>
            <a:r>
              <a:rPr lang="en-US" kern="1200" dirty="0" smtClean="0">
                <a:cs typeface="+mn-cs"/>
                <a:sym typeface="Wingdings" pitchFamily="2" charset="2"/>
              </a:rPr>
              <a:t>Idea: </a:t>
            </a:r>
            <a:r>
              <a:rPr lang="en-US" dirty="0" smtClean="0">
                <a:cs typeface="+mn-cs"/>
                <a:sym typeface="Wingdings" pitchFamily="2" charset="2"/>
              </a:rPr>
              <a:t>TDMA offset determines maximum access delay</a:t>
            </a:r>
            <a:br>
              <a:rPr lang="en-US" dirty="0" smtClean="0">
                <a:cs typeface="+mn-cs"/>
                <a:sym typeface="Wingdings" pitchFamily="2" charset="2"/>
              </a:rPr>
            </a:br>
            <a:r>
              <a:rPr lang="en-US" dirty="0" smtClean="0">
                <a:cs typeface="+mn-cs"/>
                <a:sym typeface="Wingdings" pitchFamily="2" charset="2"/>
              </a:rPr>
              <a:t> For each access: Determine possible TDMA offsets</a:t>
            </a:r>
            <a:endParaRPr lang="en-US" dirty="0" smtClean="0">
              <a:cs typeface="+mn-cs"/>
            </a:endParaRPr>
          </a:p>
        </p:txBody>
      </p:sp>
      <p:sp>
        <p:nvSpPr>
          <p:cNvPr id="4101" name="Rechteck 5"/>
          <p:cNvSpPr>
            <a:spLocks noChangeArrowheads="1"/>
          </p:cNvSpPr>
          <p:nvPr/>
        </p:nvSpPr>
        <p:spPr bwMode="auto">
          <a:xfrm>
            <a:off x="4572000" y="3249613"/>
            <a:ext cx="792163" cy="468312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4103" name="Rechteck 7"/>
          <p:cNvSpPr>
            <a:spLocks noChangeArrowheads="1"/>
          </p:cNvSpPr>
          <p:nvPr/>
        </p:nvSpPr>
        <p:spPr bwMode="auto">
          <a:xfrm>
            <a:off x="1296988" y="3249613"/>
            <a:ext cx="792162" cy="4683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13317" name="Rechteck 8"/>
          <p:cNvSpPr>
            <a:spLocks noChangeArrowheads="1"/>
          </p:cNvSpPr>
          <p:nvPr/>
        </p:nvSpPr>
        <p:spPr bwMode="auto">
          <a:xfrm>
            <a:off x="971550" y="3249613"/>
            <a:ext cx="1800225" cy="468312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13318" name="Rechteck 9"/>
          <p:cNvSpPr>
            <a:spLocks noChangeArrowheads="1"/>
          </p:cNvSpPr>
          <p:nvPr/>
        </p:nvSpPr>
        <p:spPr bwMode="auto">
          <a:xfrm>
            <a:off x="2771775" y="3249613"/>
            <a:ext cx="1800225" cy="468312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13319" name="Rechteck 10"/>
          <p:cNvSpPr>
            <a:spLocks noChangeArrowheads="1"/>
          </p:cNvSpPr>
          <p:nvPr/>
        </p:nvSpPr>
        <p:spPr bwMode="auto">
          <a:xfrm>
            <a:off x="4572000" y="3249613"/>
            <a:ext cx="1800225" cy="468312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13320" name="Rechteck 11"/>
          <p:cNvSpPr>
            <a:spLocks noChangeArrowheads="1"/>
          </p:cNvSpPr>
          <p:nvPr/>
        </p:nvSpPr>
        <p:spPr bwMode="auto">
          <a:xfrm>
            <a:off x="6372225" y="3249613"/>
            <a:ext cx="1800225" cy="468312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13321" name="Textfeld 16"/>
          <p:cNvSpPr txBox="1">
            <a:spLocks noChangeArrowheads="1"/>
          </p:cNvSpPr>
          <p:nvPr/>
        </p:nvSpPr>
        <p:spPr bwMode="auto">
          <a:xfrm>
            <a:off x="1368425" y="3286125"/>
            <a:ext cx="1031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i="1">
                <a:solidFill>
                  <a:schemeClr val="tx1"/>
                </a:solidFill>
              </a:rPr>
              <a:t>Core 1</a:t>
            </a:r>
          </a:p>
        </p:txBody>
      </p:sp>
      <p:sp>
        <p:nvSpPr>
          <p:cNvPr id="13322" name="Textfeld 17"/>
          <p:cNvSpPr txBox="1">
            <a:spLocks noChangeArrowheads="1"/>
          </p:cNvSpPr>
          <p:nvPr/>
        </p:nvSpPr>
        <p:spPr bwMode="auto">
          <a:xfrm>
            <a:off x="3179763" y="3286125"/>
            <a:ext cx="1033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i="1">
                <a:solidFill>
                  <a:schemeClr val="tx1"/>
                </a:solidFill>
              </a:rPr>
              <a:t>Core 2</a:t>
            </a:r>
          </a:p>
        </p:txBody>
      </p:sp>
      <p:sp>
        <p:nvSpPr>
          <p:cNvPr id="13323" name="Textfeld 18"/>
          <p:cNvSpPr txBox="1">
            <a:spLocks noChangeArrowheads="1"/>
          </p:cNvSpPr>
          <p:nvPr/>
        </p:nvSpPr>
        <p:spPr bwMode="auto">
          <a:xfrm>
            <a:off x="4968875" y="3286125"/>
            <a:ext cx="1031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i="1">
                <a:solidFill>
                  <a:schemeClr val="tx1"/>
                </a:solidFill>
              </a:rPr>
              <a:t>Core 3</a:t>
            </a:r>
          </a:p>
        </p:txBody>
      </p:sp>
      <p:sp>
        <p:nvSpPr>
          <p:cNvPr id="13324" name="Textfeld 19"/>
          <p:cNvSpPr txBox="1">
            <a:spLocks noChangeArrowheads="1"/>
          </p:cNvSpPr>
          <p:nvPr/>
        </p:nvSpPr>
        <p:spPr bwMode="auto">
          <a:xfrm>
            <a:off x="6805613" y="3286125"/>
            <a:ext cx="1031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i="1">
                <a:solidFill>
                  <a:schemeClr val="tx1"/>
                </a:solidFill>
              </a:rPr>
              <a:t>Core 4</a:t>
            </a:r>
          </a:p>
        </p:txBody>
      </p:sp>
      <p:sp>
        <p:nvSpPr>
          <p:cNvPr id="2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90EBC20C-3B60-4264-A2CD-F4085009652F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cxnSp>
        <p:nvCxnSpPr>
          <p:cNvPr id="13326" name="Gerade Verbindung mit Pfeil 30"/>
          <p:cNvCxnSpPr>
            <a:cxnSpLocks noChangeShapeType="1"/>
          </p:cNvCxnSpPr>
          <p:nvPr/>
        </p:nvCxnSpPr>
        <p:spPr bwMode="auto">
          <a:xfrm>
            <a:off x="250825" y="3465513"/>
            <a:ext cx="7207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7" name="Gerade Verbindung mit Pfeil 31"/>
          <p:cNvCxnSpPr>
            <a:cxnSpLocks noChangeShapeType="1"/>
          </p:cNvCxnSpPr>
          <p:nvPr/>
        </p:nvCxnSpPr>
        <p:spPr bwMode="auto">
          <a:xfrm>
            <a:off x="8172450" y="3465513"/>
            <a:ext cx="7207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28" name="Textfeld 32"/>
          <p:cNvSpPr txBox="1">
            <a:spLocks noChangeArrowheads="1"/>
          </p:cNvSpPr>
          <p:nvPr/>
        </p:nvSpPr>
        <p:spPr bwMode="auto">
          <a:xfrm>
            <a:off x="250825" y="3198813"/>
            <a:ext cx="633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3329" name="Textfeld 33"/>
          <p:cNvSpPr txBox="1">
            <a:spLocks noChangeArrowheads="1"/>
          </p:cNvSpPr>
          <p:nvPr/>
        </p:nvSpPr>
        <p:spPr bwMode="auto">
          <a:xfrm>
            <a:off x="8172450" y="3176588"/>
            <a:ext cx="631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29" name="Inhaltsplatzhalter 33"/>
          <p:cNvSpPr txBox="1">
            <a:spLocks/>
          </p:cNvSpPr>
          <p:nvPr/>
        </p:nvSpPr>
        <p:spPr bwMode="auto">
          <a:xfrm>
            <a:off x="179388" y="4076700"/>
            <a:ext cx="87852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3B73D"/>
              </a:buClr>
              <a:buFont typeface="Wingdings" pitchFamily="2" charset="2"/>
              <a:buChar char=""/>
              <a:defRPr/>
            </a:pPr>
            <a: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Access </a:t>
            </a:r>
            <a:r>
              <a:rPr lang="de-DE" sz="24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may</a:t>
            </a:r>
            <a: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DE" sz="24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be</a:t>
            </a:r>
            <a: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DE" sz="24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reached</a:t>
            </a:r>
            <a: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via different </a:t>
            </a:r>
            <a:r>
              <a:rPr lang="de-DE" sz="24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paths</a:t>
            </a:r>
            <a: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in CFG</a:t>
            </a:r>
            <a:b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</a:br>
            <a: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lang="de-DE" sz="24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Use</a:t>
            </a:r>
            <a: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DE" sz="2400" b="1" u="sng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sets</a:t>
            </a:r>
            <a: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DE" sz="24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of</a:t>
            </a:r>
            <a: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DE" sz="24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possible</a:t>
            </a:r>
            <a: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TDMA </a:t>
            </a:r>
            <a:r>
              <a:rPr lang="de-DE" sz="24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offsets</a:t>
            </a:r>
            <a:endParaRPr lang="de-DE" sz="2400" b="1" kern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83B73D"/>
              </a:buClr>
              <a:buFont typeface="Wingdings" pitchFamily="2" charset="2"/>
              <a:buChar char=""/>
              <a:defRPr/>
            </a:pPr>
            <a:endParaRPr lang="de-DE" sz="2400" b="1" kern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83B73D"/>
              </a:buClr>
              <a:defRPr/>
            </a:pPr>
            <a:r>
              <a:rPr lang="de-DE" sz="24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/>
            </a:r>
            <a:br>
              <a:rPr lang="de-DE" sz="24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</a:br>
            <a:r>
              <a:rPr lang="de-DE" sz="24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Offset </a:t>
            </a:r>
            <a:r>
              <a:rPr lang="de-DE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overapproximation</a:t>
            </a:r>
            <a:endParaRPr lang="de-DE" sz="2400" b="1" kern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0" name="Rechteck 29"/>
          <p:cNvSpPr>
            <a:spLocks noChangeArrowheads="1"/>
          </p:cNvSpPr>
          <p:nvPr/>
        </p:nvSpPr>
        <p:spPr bwMode="auto">
          <a:xfrm>
            <a:off x="7019925" y="4581525"/>
            <a:ext cx="647700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35" name="Rechteck 34"/>
          <p:cNvSpPr>
            <a:spLocks noChangeArrowheads="1"/>
          </p:cNvSpPr>
          <p:nvPr/>
        </p:nvSpPr>
        <p:spPr bwMode="auto">
          <a:xfrm>
            <a:off x="7524750" y="5084763"/>
            <a:ext cx="64770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36" name="Rechteck 35"/>
          <p:cNvSpPr>
            <a:spLocks noChangeArrowheads="1"/>
          </p:cNvSpPr>
          <p:nvPr/>
        </p:nvSpPr>
        <p:spPr bwMode="auto">
          <a:xfrm>
            <a:off x="6588125" y="5084763"/>
            <a:ext cx="647700" cy="647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37" name="Rechteck 36"/>
          <p:cNvSpPr>
            <a:spLocks noChangeArrowheads="1"/>
          </p:cNvSpPr>
          <p:nvPr/>
        </p:nvSpPr>
        <p:spPr bwMode="auto">
          <a:xfrm>
            <a:off x="7019925" y="5949950"/>
            <a:ext cx="647700" cy="3587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ACC</a:t>
            </a:r>
          </a:p>
        </p:txBody>
      </p:sp>
      <p:cxnSp>
        <p:nvCxnSpPr>
          <p:cNvPr id="39" name="Gerade Verbindung mit Pfeil 38"/>
          <p:cNvCxnSpPr>
            <a:cxnSpLocks noChangeShapeType="1"/>
            <a:stCxn id="30" idx="2"/>
            <a:endCxn id="36" idx="0"/>
          </p:cNvCxnSpPr>
          <p:nvPr/>
        </p:nvCxnSpPr>
        <p:spPr bwMode="auto">
          <a:xfrm rot="5400000">
            <a:off x="7019925" y="4760913"/>
            <a:ext cx="21590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0" name="Gerade Verbindung mit Pfeil 39"/>
          <p:cNvCxnSpPr>
            <a:cxnSpLocks noChangeShapeType="1"/>
            <a:stCxn id="30" idx="2"/>
            <a:endCxn id="35" idx="0"/>
          </p:cNvCxnSpPr>
          <p:nvPr/>
        </p:nvCxnSpPr>
        <p:spPr bwMode="auto">
          <a:xfrm rot="16200000" flipH="1">
            <a:off x="7488238" y="4724400"/>
            <a:ext cx="215900" cy="504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" name="Gerade Verbindung mit Pfeil 42"/>
          <p:cNvCxnSpPr>
            <a:cxnSpLocks noChangeShapeType="1"/>
            <a:stCxn id="35" idx="2"/>
            <a:endCxn id="37" idx="0"/>
          </p:cNvCxnSpPr>
          <p:nvPr/>
        </p:nvCxnSpPr>
        <p:spPr bwMode="auto">
          <a:xfrm rot="5400000">
            <a:off x="7308057" y="5409406"/>
            <a:ext cx="576262" cy="504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6" name="Gerade Verbindung mit Pfeil 45"/>
          <p:cNvCxnSpPr>
            <a:cxnSpLocks noChangeShapeType="1"/>
            <a:stCxn id="36" idx="2"/>
            <a:endCxn id="37" idx="0"/>
          </p:cNvCxnSpPr>
          <p:nvPr/>
        </p:nvCxnSpPr>
        <p:spPr bwMode="auto">
          <a:xfrm rot="16200000" flipH="1">
            <a:off x="7019131" y="5625307"/>
            <a:ext cx="217487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7" name="Grafik 4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5129213"/>
            <a:ext cx="33845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Grafik 4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3" y="2924175"/>
            <a:ext cx="28733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Grafik 4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313" y="2935288"/>
            <a:ext cx="266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Grafik 4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538" y="2935288"/>
            <a:ext cx="276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Grafik 4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40463" y="2935288"/>
            <a:ext cx="276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3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1" animBg="1"/>
      <p:bldP spid="4103" grpId="1" animBg="1"/>
      <p:bldP spid="24" grpId="0"/>
      <p:bldP spid="29" grpId="0"/>
      <p:bldP spid="30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System Model</a:t>
            </a:r>
            <a:endParaRPr lang="en-US" dirty="0"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7763" y="1125538"/>
            <a:ext cx="2665412" cy="5256212"/>
          </a:xfrm>
        </p:spPr>
        <p:txBody>
          <a:bodyPr/>
          <a:lstStyle/>
          <a:p>
            <a:r>
              <a:rPr lang="en-US" smtClean="0"/>
              <a:t>In-order SimpleScalar cores</a:t>
            </a:r>
          </a:p>
          <a:p>
            <a:r>
              <a:rPr lang="en-US" smtClean="0"/>
              <a:t>Per Core:</a:t>
            </a:r>
          </a:p>
          <a:p>
            <a:pPr lvl="1"/>
            <a:r>
              <a:rPr lang="en-US" smtClean="0"/>
              <a:t>Taskgraph</a:t>
            </a:r>
          </a:p>
          <a:p>
            <a:pPr lvl="1"/>
            <a:r>
              <a:rPr lang="en-US" smtClean="0"/>
              <a:t>Fixed-priority, non-preemptive scheduling</a:t>
            </a:r>
          </a:p>
          <a:p>
            <a:r>
              <a:rPr lang="en-US" smtClean="0"/>
              <a:t>Loop Bounds </a:t>
            </a:r>
            <a:br>
              <a:rPr lang="en-US" smtClean="0"/>
            </a:br>
            <a:r>
              <a:rPr lang="en-US" smtClean="0"/>
              <a:t>         and        for all loops</a:t>
            </a:r>
          </a:p>
        </p:txBody>
      </p:sp>
      <p:sp>
        <p:nvSpPr>
          <p:cNvPr id="1031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2B76F02F-ABB4-4B4F-A0EE-B5EFCC9E9DF8}" type="slidenum">
              <a:rPr lang="en-US" smtClean="0">
                <a:ea typeface="ヒラギノ角ゴ Pro W3"/>
                <a:cs typeface="ヒラギノ角ゴ Pro W3"/>
              </a:rPr>
              <a:pPr/>
              <a:t>6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032" name="Ellipse 4"/>
          <p:cNvSpPr>
            <a:spLocks noChangeArrowheads="1"/>
          </p:cNvSpPr>
          <p:nvPr/>
        </p:nvSpPr>
        <p:spPr bwMode="auto">
          <a:xfrm>
            <a:off x="468313" y="2636838"/>
            <a:ext cx="1582737" cy="5762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Core </a:t>
            </a:r>
          </a:p>
        </p:txBody>
      </p:sp>
      <p:sp>
        <p:nvSpPr>
          <p:cNvPr id="1033" name="Ellipse 5"/>
          <p:cNvSpPr>
            <a:spLocks noChangeArrowheads="1"/>
          </p:cNvSpPr>
          <p:nvPr/>
        </p:nvSpPr>
        <p:spPr bwMode="auto">
          <a:xfrm>
            <a:off x="2195513" y="2636838"/>
            <a:ext cx="1584325" cy="5762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1034" name="Ellipse 6"/>
          <p:cNvSpPr>
            <a:spLocks noChangeArrowheads="1"/>
          </p:cNvSpPr>
          <p:nvPr/>
        </p:nvSpPr>
        <p:spPr bwMode="auto">
          <a:xfrm>
            <a:off x="4500563" y="2636838"/>
            <a:ext cx="1584325" cy="5762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Core   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035" name="Textfeld 7"/>
          <p:cNvSpPr txBox="1">
            <a:spLocks noChangeArrowheads="1"/>
          </p:cNvSpPr>
          <p:nvPr/>
        </p:nvSpPr>
        <p:spPr bwMode="auto">
          <a:xfrm>
            <a:off x="3924300" y="2708275"/>
            <a:ext cx="466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1036" name="Gerade Verbindung 12"/>
          <p:cNvCxnSpPr>
            <a:cxnSpLocks noChangeShapeType="1"/>
          </p:cNvCxnSpPr>
          <p:nvPr/>
        </p:nvCxnSpPr>
        <p:spPr bwMode="auto">
          <a:xfrm rot="5400000" flipH="1" flipV="1">
            <a:off x="1150938" y="4257675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37" name="Rechteck 13"/>
          <p:cNvSpPr>
            <a:spLocks noChangeArrowheads="1"/>
          </p:cNvSpPr>
          <p:nvPr/>
        </p:nvSpPr>
        <p:spPr bwMode="auto">
          <a:xfrm>
            <a:off x="611188" y="3357563"/>
            <a:ext cx="1223962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L1</a:t>
            </a:r>
          </a:p>
          <a:p>
            <a:pPr eaLnBrk="0" hangingPunct="0"/>
            <a:r>
              <a:rPr lang="en-US">
                <a:solidFill>
                  <a:schemeClr val="tx1"/>
                </a:solidFill>
              </a:rPr>
              <a:t>I-Cache</a:t>
            </a:r>
          </a:p>
        </p:txBody>
      </p:sp>
      <p:cxnSp>
        <p:nvCxnSpPr>
          <p:cNvPr id="1038" name="Gerade Verbindung 22"/>
          <p:cNvCxnSpPr>
            <a:cxnSpLocks noChangeShapeType="1"/>
          </p:cNvCxnSpPr>
          <p:nvPr/>
        </p:nvCxnSpPr>
        <p:spPr bwMode="auto">
          <a:xfrm>
            <a:off x="1258888" y="4365625"/>
            <a:ext cx="40338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3563938" y="4697413"/>
            <a:ext cx="2905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Shared TDMA Bus:</a:t>
            </a:r>
          </a:p>
          <a:p>
            <a:pPr eaLnBrk="0" hangingPunct="0"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</a:rPr>
              <a:t> TDMA slotsize</a:t>
            </a:r>
            <a:endParaRPr lang="en-US" baseline="-25000">
              <a:solidFill>
                <a:schemeClr val="tx1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</a:rPr>
              <a:t> No split transactions</a:t>
            </a:r>
          </a:p>
        </p:txBody>
      </p:sp>
      <p:cxnSp>
        <p:nvCxnSpPr>
          <p:cNvPr id="1040" name="Gerade Verbindung 25"/>
          <p:cNvCxnSpPr>
            <a:cxnSpLocks noChangeShapeType="1"/>
          </p:cNvCxnSpPr>
          <p:nvPr/>
        </p:nvCxnSpPr>
        <p:spPr bwMode="auto">
          <a:xfrm rot="5400000">
            <a:off x="2520950" y="4545013"/>
            <a:ext cx="3587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41" name="Rechteck 26"/>
          <p:cNvSpPr>
            <a:spLocks noChangeArrowheads="1"/>
          </p:cNvSpPr>
          <p:nvPr/>
        </p:nvSpPr>
        <p:spPr bwMode="auto">
          <a:xfrm>
            <a:off x="2195513" y="4724400"/>
            <a:ext cx="1223962" cy="792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L2</a:t>
            </a:r>
          </a:p>
          <a:p>
            <a:pPr eaLnBrk="0" hangingPunct="0"/>
            <a:r>
              <a:rPr lang="en-US">
                <a:solidFill>
                  <a:schemeClr val="tx1"/>
                </a:solidFill>
              </a:rPr>
              <a:t>I-Cache</a:t>
            </a:r>
          </a:p>
        </p:txBody>
      </p:sp>
      <p:cxnSp>
        <p:nvCxnSpPr>
          <p:cNvPr id="1042" name="Gerade Verbindung 28"/>
          <p:cNvCxnSpPr>
            <a:cxnSpLocks noChangeShapeType="1"/>
          </p:cNvCxnSpPr>
          <p:nvPr/>
        </p:nvCxnSpPr>
        <p:spPr bwMode="auto">
          <a:xfrm rot="5400000" flipH="1" flipV="1">
            <a:off x="1186656" y="3285332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3" name="Gerade Verbindung 30"/>
          <p:cNvCxnSpPr>
            <a:cxnSpLocks noChangeShapeType="1"/>
          </p:cNvCxnSpPr>
          <p:nvPr/>
        </p:nvCxnSpPr>
        <p:spPr bwMode="auto">
          <a:xfrm rot="5400000" flipH="1" flipV="1">
            <a:off x="2879725" y="4257675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4" name="Gerade Verbindung 32"/>
          <p:cNvCxnSpPr>
            <a:cxnSpLocks noChangeShapeType="1"/>
          </p:cNvCxnSpPr>
          <p:nvPr/>
        </p:nvCxnSpPr>
        <p:spPr bwMode="auto">
          <a:xfrm rot="5400000" flipH="1" flipV="1">
            <a:off x="2915443" y="3285332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5" name="Gerade Verbindung 33"/>
          <p:cNvCxnSpPr>
            <a:cxnSpLocks noChangeShapeType="1"/>
          </p:cNvCxnSpPr>
          <p:nvPr/>
        </p:nvCxnSpPr>
        <p:spPr bwMode="auto">
          <a:xfrm rot="5400000" flipH="1" flipV="1">
            <a:off x="5184775" y="4257675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6" name="Gerade Verbindung 35"/>
          <p:cNvCxnSpPr>
            <a:cxnSpLocks noChangeShapeType="1"/>
          </p:cNvCxnSpPr>
          <p:nvPr/>
        </p:nvCxnSpPr>
        <p:spPr bwMode="auto">
          <a:xfrm rot="5400000" flipH="1" flipV="1">
            <a:off x="5220493" y="3285332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7" name="Gerade Verbindung 36"/>
          <p:cNvCxnSpPr>
            <a:cxnSpLocks noChangeShapeType="1"/>
          </p:cNvCxnSpPr>
          <p:nvPr/>
        </p:nvCxnSpPr>
        <p:spPr bwMode="auto">
          <a:xfrm rot="10800000">
            <a:off x="1835150" y="5084763"/>
            <a:ext cx="3603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48" name="Rechteck 38"/>
          <p:cNvSpPr>
            <a:spLocks noChangeArrowheads="1"/>
          </p:cNvSpPr>
          <p:nvPr/>
        </p:nvSpPr>
        <p:spPr bwMode="auto">
          <a:xfrm>
            <a:off x="323850" y="4724400"/>
            <a:ext cx="1511300" cy="792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Instruction</a:t>
            </a:r>
          </a:p>
          <a:p>
            <a:pPr eaLnBrk="0" hangingPunct="0"/>
            <a:r>
              <a:rPr lang="en-US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1049" name="Rechteck 39"/>
          <p:cNvSpPr>
            <a:spLocks noChangeArrowheads="1"/>
          </p:cNvSpPr>
          <p:nvPr/>
        </p:nvSpPr>
        <p:spPr bwMode="auto">
          <a:xfrm>
            <a:off x="2339975" y="3357563"/>
            <a:ext cx="1223963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L1</a:t>
            </a:r>
          </a:p>
          <a:p>
            <a:pPr eaLnBrk="0" hangingPunct="0"/>
            <a:r>
              <a:rPr lang="en-US">
                <a:solidFill>
                  <a:schemeClr val="tx1"/>
                </a:solidFill>
              </a:rPr>
              <a:t>I-Cache</a:t>
            </a:r>
          </a:p>
        </p:txBody>
      </p:sp>
      <p:sp>
        <p:nvSpPr>
          <p:cNvPr id="1050" name="Rechteck 40"/>
          <p:cNvSpPr>
            <a:spLocks noChangeArrowheads="1"/>
          </p:cNvSpPr>
          <p:nvPr/>
        </p:nvSpPr>
        <p:spPr bwMode="auto">
          <a:xfrm>
            <a:off x="4643438" y="3357563"/>
            <a:ext cx="1223962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L1</a:t>
            </a:r>
          </a:p>
          <a:p>
            <a:pPr eaLnBrk="0" hangingPunct="0"/>
            <a:r>
              <a:rPr lang="en-US">
                <a:solidFill>
                  <a:schemeClr val="tx1"/>
                </a:solidFill>
              </a:rPr>
              <a:t>I-Cache</a:t>
            </a:r>
          </a:p>
        </p:txBody>
      </p:sp>
      <p:cxnSp>
        <p:nvCxnSpPr>
          <p:cNvPr id="1051" name="Gerade Verbindung 43"/>
          <p:cNvCxnSpPr>
            <a:cxnSpLocks noChangeShapeType="1"/>
            <a:stCxn id="1032" idx="0"/>
          </p:cNvCxnSpPr>
          <p:nvPr/>
        </p:nvCxnSpPr>
        <p:spPr bwMode="auto">
          <a:xfrm rot="5400000" flipH="1" flipV="1">
            <a:off x="1186656" y="2564607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52" name="Gerade Verbindung 44"/>
          <p:cNvCxnSpPr>
            <a:cxnSpLocks noChangeShapeType="1"/>
          </p:cNvCxnSpPr>
          <p:nvPr/>
        </p:nvCxnSpPr>
        <p:spPr bwMode="auto">
          <a:xfrm rot="5400000" flipH="1" flipV="1">
            <a:off x="2915443" y="2564607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53" name="Gerade Verbindung 45"/>
          <p:cNvCxnSpPr>
            <a:cxnSpLocks noChangeShapeType="1"/>
          </p:cNvCxnSpPr>
          <p:nvPr/>
        </p:nvCxnSpPr>
        <p:spPr bwMode="auto">
          <a:xfrm rot="5400000" flipH="1" flipV="1">
            <a:off x="5220493" y="2564607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54" name="Rechteck 54"/>
          <p:cNvSpPr>
            <a:spLocks noChangeArrowheads="1"/>
          </p:cNvSpPr>
          <p:nvPr/>
        </p:nvSpPr>
        <p:spPr bwMode="auto">
          <a:xfrm>
            <a:off x="4500563" y="1700213"/>
            <a:ext cx="1584325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Data memory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055" name="Rechteck 55"/>
          <p:cNvSpPr>
            <a:spLocks noChangeArrowheads="1"/>
          </p:cNvSpPr>
          <p:nvPr/>
        </p:nvSpPr>
        <p:spPr bwMode="auto">
          <a:xfrm>
            <a:off x="2195513" y="1700213"/>
            <a:ext cx="1584325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Data memory 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056" name="Rechteck 56"/>
          <p:cNvSpPr>
            <a:spLocks noChangeArrowheads="1"/>
          </p:cNvSpPr>
          <p:nvPr/>
        </p:nvSpPr>
        <p:spPr bwMode="auto">
          <a:xfrm>
            <a:off x="468313" y="1700213"/>
            <a:ext cx="1582737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Data memory 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057" name="Textfeld 57"/>
          <p:cNvSpPr txBox="1">
            <a:spLocks noChangeArrowheads="1"/>
          </p:cNvSpPr>
          <p:nvPr/>
        </p:nvSpPr>
        <p:spPr bwMode="auto">
          <a:xfrm>
            <a:off x="3924300" y="1844675"/>
            <a:ext cx="466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59" name="Gerade Verbindung 58"/>
          <p:cNvCxnSpPr/>
          <p:nvPr/>
        </p:nvCxnSpPr>
        <p:spPr bwMode="auto">
          <a:xfrm rot="5400000" flipH="1" flipV="1">
            <a:off x="1150938" y="4257675"/>
            <a:ext cx="2159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 bwMode="auto">
          <a:xfrm>
            <a:off x="1258888" y="4365625"/>
            <a:ext cx="40338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 bwMode="auto">
          <a:xfrm rot="5400000">
            <a:off x="2520950" y="4545013"/>
            <a:ext cx="35877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 bwMode="auto">
          <a:xfrm rot="5400000" flipH="1" flipV="1">
            <a:off x="2879725" y="4257675"/>
            <a:ext cx="2159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 bwMode="auto">
          <a:xfrm rot="5400000" flipH="1" flipV="1">
            <a:off x="5184775" y="4257675"/>
            <a:ext cx="2159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8440738" y="5300663"/>
          <a:ext cx="307975" cy="363537"/>
        </p:xfrm>
        <a:graphic>
          <a:graphicData uri="http://schemas.openxmlformats.org/presentationml/2006/ole">
            <p:oleObj spid="_x0000_s1028" name="Formel" r:id="rId13" imgW="139680" imgH="164880" progId="Equation.3">
              <p:embed/>
            </p:oleObj>
          </a:graphicData>
        </a:graphic>
      </p:graphicFrame>
      <p:cxnSp>
        <p:nvCxnSpPr>
          <p:cNvPr id="68" name="Gerade Verbindung 67"/>
          <p:cNvCxnSpPr/>
          <p:nvPr/>
        </p:nvCxnSpPr>
        <p:spPr bwMode="auto">
          <a:xfrm rot="5400000" flipH="1" flipV="1">
            <a:off x="4032250" y="4257675"/>
            <a:ext cx="215900" cy="0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2" name="Grafik 4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59563" y="4976813"/>
            <a:ext cx="64928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Grafik 4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56563" y="5013325"/>
            <a:ext cx="6921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Grafik 4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61025" y="5165725"/>
            <a:ext cx="1428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7" name="Grafik 4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08625" y="2852738"/>
            <a:ext cx="2159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8" name="Grafik 5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61025" y="2171700"/>
            <a:ext cx="2159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9" name="Grafik 52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03575" y="2808288"/>
            <a:ext cx="14446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0" name="Grafik 53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48038" y="2106613"/>
            <a:ext cx="1444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Grafik 64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73200" y="2806700"/>
            <a:ext cx="1190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Grafik 65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25600" y="2117725"/>
            <a:ext cx="1190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WCET Analysis Framework</a:t>
            </a:r>
            <a:endParaRPr lang="en-US" dirty="0">
              <a:cs typeface="+mj-cs"/>
            </a:endParaRPr>
          </a:p>
        </p:txBody>
      </p:sp>
      <p:sp>
        <p:nvSpPr>
          <p:cNvPr id="1843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53FBBB00-EE26-4EE0-9F21-8A3DAE8D13E9}" type="slidenum">
              <a:rPr lang="en-US" smtClean="0">
                <a:ea typeface="ヒラギノ角ゴ Pro W3"/>
                <a:cs typeface="ヒラギノ角ゴ Pro W3"/>
              </a:rPr>
              <a:pPr/>
              <a:t>7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8435" name="Rechteck 55"/>
          <p:cNvSpPr>
            <a:spLocks noChangeArrowheads="1"/>
          </p:cNvSpPr>
          <p:nvPr/>
        </p:nvSpPr>
        <p:spPr bwMode="auto">
          <a:xfrm>
            <a:off x="2411760" y="2133700"/>
            <a:ext cx="1513210" cy="82836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L1 Cache</a:t>
            </a:r>
          </a:p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8436" name="Rechteck 41"/>
          <p:cNvSpPr>
            <a:spLocks noChangeArrowheads="1"/>
          </p:cNvSpPr>
          <p:nvPr/>
        </p:nvSpPr>
        <p:spPr bwMode="auto">
          <a:xfrm>
            <a:off x="2411760" y="3248706"/>
            <a:ext cx="1513210" cy="8283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L2 Cache</a:t>
            </a:r>
          </a:p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8437" name="Rechteck 64"/>
          <p:cNvSpPr>
            <a:spLocks noChangeArrowheads="1"/>
          </p:cNvSpPr>
          <p:nvPr/>
        </p:nvSpPr>
        <p:spPr bwMode="auto">
          <a:xfrm>
            <a:off x="2411760" y="5337808"/>
            <a:ext cx="1513210" cy="82749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WCET</a:t>
            </a:r>
          </a:p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Analysis</a:t>
            </a:r>
          </a:p>
        </p:txBody>
      </p:sp>
      <p:cxnSp>
        <p:nvCxnSpPr>
          <p:cNvPr id="18438" name="Gerade Verbindung 79"/>
          <p:cNvCxnSpPr>
            <a:cxnSpLocks noChangeShapeType="1"/>
            <a:stCxn id="18436" idx="0"/>
            <a:endCxn id="18435" idx="2"/>
          </p:cNvCxnSpPr>
          <p:nvPr/>
        </p:nvCxnSpPr>
        <p:spPr bwMode="auto">
          <a:xfrm rot="5400000" flipH="1" flipV="1">
            <a:off x="3025045" y="3105386"/>
            <a:ext cx="28664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8439" name="Rechteck 82"/>
          <p:cNvSpPr>
            <a:spLocks noChangeArrowheads="1"/>
          </p:cNvSpPr>
          <p:nvPr/>
        </p:nvSpPr>
        <p:spPr bwMode="auto">
          <a:xfrm>
            <a:off x="2411760" y="4292821"/>
            <a:ext cx="1513210" cy="82836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Pipeline</a:t>
            </a:r>
          </a:p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Analysis</a:t>
            </a:r>
          </a:p>
        </p:txBody>
      </p:sp>
      <p:cxnSp>
        <p:nvCxnSpPr>
          <p:cNvPr id="18441" name="Gerade Verbindung 88"/>
          <p:cNvCxnSpPr>
            <a:cxnSpLocks noChangeShapeType="1"/>
            <a:stCxn id="18437" idx="0"/>
            <a:endCxn id="18439" idx="2"/>
          </p:cNvCxnSpPr>
          <p:nvPr/>
        </p:nvCxnSpPr>
        <p:spPr bwMode="auto">
          <a:xfrm rot="5400000" flipH="1" flipV="1">
            <a:off x="3060055" y="5229498"/>
            <a:ext cx="21662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8442" name="Gerade Verbindung 90"/>
          <p:cNvCxnSpPr>
            <a:cxnSpLocks noChangeShapeType="1"/>
            <a:stCxn id="18439" idx="0"/>
            <a:endCxn id="18436" idx="2"/>
          </p:cNvCxnSpPr>
          <p:nvPr/>
        </p:nvCxnSpPr>
        <p:spPr bwMode="auto">
          <a:xfrm rot="5400000" flipH="1" flipV="1">
            <a:off x="3060491" y="4184947"/>
            <a:ext cx="215749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24" name="Rechteck 23"/>
          <p:cNvSpPr>
            <a:spLocks noChangeArrowheads="1"/>
          </p:cNvSpPr>
          <p:nvPr/>
        </p:nvSpPr>
        <p:spPr bwMode="auto">
          <a:xfrm>
            <a:off x="2411760" y="5337808"/>
            <a:ext cx="1513210" cy="827496"/>
          </a:xfrm>
          <a:prstGeom prst="rect">
            <a:avLst/>
          </a:prstGeom>
          <a:solidFill>
            <a:schemeClr val="accent1"/>
          </a:solidFill>
          <a:ln w="635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WCET</a:t>
            </a:r>
          </a:p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25" name="Legende mit Linie 1 24"/>
          <p:cNvSpPr>
            <a:spLocks/>
          </p:cNvSpPr>
          <p:nvPr/>
        </p:nvSpPr>
        <p:spPr bwMode="auto">
          <a:xfrm>
            <a:off x="6732463" y="2025440"/>
            <a:ext cx="2232025" cy="936625"/>
          </a:xfrm>
          <a:prstGeom prst="borderCallout1">
            <a:avLst>
              <a:gd name="adj1" fmla="val 55204"/>
              <a:gd name="adj2" fmla="val -3444"/>
              <a:gd name="adj3" fmla="val 55384"/>
              <a:gd name="adj4" fmla="val -11477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 dirty="0">
                <a:solidFill>
                  <a:schemeClr val="tx1"/>
                </a:solidFill>
              </a:rPr>
              <a:t>Determines, which instructions might access the bus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Legende mit Linie 1 39"/>
          <p:cNvSpPr>
            <a:spLocks/>
          </p:cNvSpPr>
          <p:nvPr/>
        </p:nvSpPr>
        <p:spPr bwMode="auto">
          <a:xfrm>
            <a:off x="4427984" y="4329100"/>
            <a:ext cx="3636052" cy="684473"/>
          </a:xfrm>
          <a:prstGeom prst="borderCallout1">
            <a:avLst>
              <a:gd name="adj1" fmla="val 55204"/>
              <a:gd name="adj2" fmla="val -3444"/>
              <a:gd name="adj3" fmla="val 55384"/>
              <a:gd name="adj4" fmla="val -11477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 dirty="0">
                <a:solidFill>
                  <a:schemeClr val="tx1"/>
                </a:solidFill>
              </a:rPr>
              <a:t>Provide numerical parameters (instruction runtime)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446" name="Inhaltsplatzhalter 33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503238"/>
          </a:xfrm>
        </p:spPr>
        <p:txBody>
          <a:bodyPr/>
          <a:lstStyle/>
          <a:p>
            <a:pPr eaLnBrk="1" hangingPunct="1"/>
            <a:r>
              <a:rPr lang="en-US" smtClean="0">
                <a:sym typeface="Wingdings" pitchFamily="2" charset="2"/>
              </a:rPr>
              <a:t>Per Core:</a:t>
            </a:r>
            <a:endParaRPr lang="en-US" smtClean="0"/>
          </a:p>
        </p:txBody>
      </p:sp>
      <p:sp>
        <p:nvSpPr>
          <p:cNvPr id="15" name="Rechteck 55"/>
          <p:cNvSpPr>
            <a:spLocks noChangeArrowheads="1"/>
          </p:cNvSpPr>
          <p:nvPr/>
        </p:nvSpPr>
        <p:spPr bwMode="auto">
          <a:xfrm>
            <a:off x="538510" y="2133700"/>
            <a:ext cx="1513210" cy="82836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L1 Cache</a:t>
            </a:r>
          </a:p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6" name="Rechteck 55"/>
          <p:cNvSpPr>
            <a:spLocks noChangeArrowheads="1"/>
          </p:cNvSpPr>
          <p:nvPr/>
        </p:nvSpPr>
        <p:spPr bwMode="auto">
          <a:xfrm>
            <a:off x="4860384" y="2133700"/>
            <a:ext cx="1513210" cy="82836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L1 Cache</a:t>
            </a:r>
          </a:p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34" name="Textfeld 7"/>
          <p:cNvSpPr txBox="1">
            <a:spLocks noChangeArrowheads="1"/>
          </p:cNvSpPr>
          <p:nvPr/>
        </p:nvSpPr>
        <p:spPr bwMode="auto">
          <a:xfrm>
            <a:off x="4177283" y="2348880"/>
            <a:ext cx="466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35" name="Gerade Verbindung 79"/>
          <p:cNvCxnSpPr>
            <a:cxnSpLocks noChangeShapeType="1"/>
            <a:endCxn id="16" idx="2"/>
          </p:cNvCxnSpPr>
          <p:nvPr/>
        </p:nvCxnSpPr>
        <p:spPr bwMode="auto">
          <a:xfrm flipV="1">
            <a:off x="3168365" y="2962065"/>
            <a:ext cx="2448624" cy="28664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8" name="Gerade Verbindung 79"/>
          <p:cNvCxnSpPr>
            <a:cxnSpLocks noChangeShapeType="1"/>
            <a:stCxn id="18436" idx="0"/>
            <a:endCxn id="15" idx="2"/>
          </p:cNvCxnSpPr>
          <p:nvPr/>
        </p:nvCxnSpPr>
        <p:spPr bwMode="auto">
          <a:xfrm rot="16200000" flipV="1">
            <a:off x="2088420" y="2168761"/>
            <a:ext cx="286641" cy="1873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42" name="Legende mit Linie 1 41"/>
          <p:cNvSpPr>
            <a:spLocks/>
          </p:cNvSpPr>
          <p:nvPr/>
        </p:nvSpPr>
        <p:spPr bwMode="auto">
          <a:xfrm>
            <a:off x="4427984" y="3320988"/>
            <a:ext cx="3636052" cy="684473"/>
          </a:xfrm>
          <a:prstGeom prst="borderCallout1">
            <a:avLst>
              <a:gd name="adj1" fmla="val 55204"/>
              <a:gd name="adj2" fmla="val -3444"/>
              <a:gd name="adj3" fmla="val 55384"/>
              <a:gd name="adj4" fmla="val -11477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 dirty="0" smtClean="0">
                <a:solidFill>
                  <a:schemeClr val="tx1"/>
                </a:solidFill>
              </a:rPr>
              <a:t>Determines possible interference in shared L2 cache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3" name="Legende mit Linie 1 42"/>
          <p:cNvSpPr>
            <a:spLocks/>
          </p:cNvSpPr>
          <p:nvPr/>
        </p:nvSpPr>
        <p:spPr bwMode="auto">
          <a:xfrm>
            <a:off x="4427984" y="5337212"/>
            <a:ext cx="3636052" cy="684473"/>
          </a:xfrm>
          <a:prstGeom prst="borderCallout1">
            <a:avLst>
              <a:gd name="adj1" fmla="val 55204"/>
              <a:gd name="adj2" fmla="val -3444"/>
              <a:gd name="adj3" fmla="val 55384"/>
              <a:gd name="adj4" fmla="val -11477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 dirty="0" smtClean="0">
                <a:solidFill>
                  <a:schemeClr val="tx1"/>
                </a:solidFill>
              </a:rPr>
              <a:t>Bus access delay analysis &amp; WCET computation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0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cs typeface="+mj-cs"/>
              </a:rPr>
              <a:t>Global </a:t>
            </a:r>
            <a:r>
              <a:rPr lang="de-DE" dirty="0" err="1" smtClean="0">
                <a:cs typeface="+mj-cs"/>
              </a:rPr>
              <a:t>Convergence</a:t>
            </a:r>
            <a:r>
              <a:rPr lang="de-DE" dirty="0" smtClean="0">
                <a:cs typeface="+mj-cs"/>
              </a:rPr>
              <a:t> Approach</a:t>
            </a:r>
            <a:endParaRPr lang="de-DE" dirty="0">
              <a:cs typeface="+mj-cs"/>
            </a:endParaRPr>
          </a:p>
        </p:txBody>
      </p:sp>
      <p:sp>
        <p:nvSpPr>
          <p:cNvPr id="19458" name="Inhaltsplatzhalter 2"/>
          <p:cNvSpPr>
            <a:spLocks noGrp="1"/>
          </p:cNvSpPr>
          <p:nvPr>
            <p:ph idx="1"/>
          </p:nvPr>
        </p:nvSpPr>
        <p:spPr>
          <a:xfrm>
            <a:off x="3348038" y="1844675"/>
            <a:ext cx="5472112" cy="1871663"/>
          </a:xfrm>
        </p:spPr>
        <p:txBody>
          <a:bodyPr/>
          <a:lstStyle/>
          <a:p>
            <a:r>
              <a:rPr lang="de-DE" smtClean="0">
                <a:sym typeface="Wingdings" pitchFamily="2" charset="2"/>
              </a:rPr>
              <a:t>TDMA schedule</a:t>
            </a:r>
          </a:p>
        </p:txBody>
      </p:sp>
      <p:sp>
        <p:nvSpPr>
          <p:cNvPr id="19459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BDBD2CDD-63A0-4B77-B54D-645D389AD381}" type="slidenum">
              <a:rPr lang="en-US" smtClean="0">
                <a:ea typeface="ヒラギノ角ゴ Pro W3"/>
                <a:cs typeface="ヒラギノ角ゴ Pro W3"/>
              </a:rPr>
              <a:pPr/>
              <a:t>8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cxnSp>
        <p:nvCxnSpPr>
          <p:cNvPr id="19460" name="Gerade Verbindung mit Pfeil 12"/>
          <p:cNvCxnSpPr>
            <a:cxnSpLocks noChangeShapeType="1"/>
          </p:cNvCxnSpPr>
          <p:nvPr/>
        </p:nvCxnSpPr>
        <p:spPr bwMode="auto">
          <a:xfrm rot="5400000">
            <a:off x="1619250" y="1989138"/>
            <a:ext cx="7191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9461" name="Rechteck 14"/>
          <p:cNvSpPr>
            <a:spLocks noChangeArrowheads="1"/>
          </p:cNvSpPr>
          <p:nvPr/>
        </p:nvSpPr>
        <p:spPr bwMode="auto">
          <a:xfrm>
            <a:off x="539750" y="1700213"/>
            <a:ext cx="2447925" cy="1008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mark:	add</a:t>
            </a:r>
          </a:p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mul</a:t>
            </a:r>
          </a:p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…</a:t>
            </a:r>
          </a:p>
        </p:txBody>
      </p:sp>
      <p:cxnSp>
        <p:nvCxnSpPr>
          <p:cNvPr id="19462" name="Gewinkelte Verbindung 7"/>
          <p:cNvCxnSpPr>
            <a:cxnSpLocks noChangeShapeType="1"/>
            <a:stCxn id="19468" idx="2"/>
            <a:endCxn id="19461" idx="0"/>
          </p:cNvCxnSpPr>
          <p:nvPr/>
        </p:nvCxnSpPr>
        <p:spPr bwMode="auto">
          <a:xfrm rot="5400000" flipH="1">
            <a:off x="-73025" y="3536950"/>
            <a:ext cx="3671888" cy="1588"/>
          </a:xfrm>
          <a:prstGeom prst="bentConnector5">
            <a:avLst>
              <a:gd name="adj1" fmla="val -6227"/>
              <a:gd name="adj2" fmla="val 91482144"/>
              <a:gd name="adj3" fmla="val 106227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63" name="Gerade Verbindung mit Pfeil 16"/>
          <p:cNvCxnSpPr>
            <a:cxnSpLocks noChangeShapeType="1"/>
          </p:cNvCxnSpPr>
          <p:nvPr/>
        </p:nvCxnSpPr>
        <p:spPr bwMode="auto">
          <a:xfrm rot="16200000" flipH="1">
            <a:off x="1764506" y="1485107"/>
            <a:ext cx="4302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9464" name="Gerade Verbindung mit Pfeil 17"/>
          <p:cNvCxnSpPr>
            <a:cxnSpLocks noChangeShapeType="1"/>
          </p:cNvCxnSpPr>
          <p:nvPr/>
        </p:nvCxnSpPr>
        <p:spPr bwMode="auto">
          <a:xfrm rot="5400000">
            <a:off x="1764507" y="5588794"/>
            <a:ext cx="4318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9465" name="Rechteck 18"/>
          <p:cNvSpPr>
            <a:spLocks noChangeArrowheads="1"/>
          </p:cNvSpPr>
          <p:nvPr/>
        </p:nvSpPr>
        <p:spPr bwMode="auto">
          <a:xfrm>
            <a:off x="539750" y="2924175"/>
            <a:ext cx="2447925" cy="360363"/>
          </a:xfrm>
          <a:prstGeom prst="rect">
            <a:avLst/>
          </a:prstGeom>
          <a:solidFill>
            <a:srgbClr val="FF898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sll</a:t>
            </a:r>
          </a:p>
        </p:txBody>
      </p:sp>
      <p:sp>
        <p:nvSpPr>
          <p:cNvPr id="19466" name="Rechteck 21"/>
          <p:cNvSpPr>
            <a:spLocks noChangeArrowheads="1"/>
          </p:cNvSpPr>
          <p:nvPr/>
        </p:nvSpPr>
        <p:spPr bwMode="auto">
          <a:xfrm>
            <a:off x="539750" y="3500438"/>
            <a:ext cx="2447925" cy="3603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…</a:t>
            </a:r>
          </a:p>
        </p:txBody>
      </p:sp>
      <p:sp>
        <p:nvSpPr>
          <p:cNvPr id="19467" name="Rechteck 22"/>
          <p:cNvSpPr>
            <a:spLocks noChangeArrowheads="1"/>
          </p:cNvSpPr>
          <p:nvPr/>
        </p:nvSpPr>
        <p:spPr bwMode="auto">
          <a:xfrm>
            <a:off x="539750" y="4076700"/>
            <a:ext cx="2447925" cy="360363"/>
          </a:xfrm>
          <a:prstGeom prst="rect">
            <a:avLst/>
          </a:prstGeom>
          <a:solidFill>
            <a:srgbClr val="FF898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sub</a:t>
            </a:r>
          </a:p>
        </p:txBody>
      </p:sp>
      <p:sp>
        <p:nvSpPr>
          <p:cNvPr id="19468" name="Rechteck 23"/>
          <p:cNvSpPr>
            <a:spLocks noChangeArrowheads="1"/>
          </p:cNvSpPr>
          <p:nvPr/>
        </p:nvSpPr>
        <p:spPr bwMode="auto">
          <a:xfrm>
            <a:off x="539750" y="4652963"/>
            <a:ext cx="2447925" cy="720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beq mark</a:t>
            </a:r>
          </a:p>
        </p:txBody>
      </p:sp>
      <p:cxnSp>
        <p:nvCxnSpPr>
          <p:cNvPr id="19469" name="Gerade Verbindung mit Pfeil 26"/>
          <p:cNvCxnSpPr>
            <a:cxnSpLocks noChangeShapeType="1"/>
            <a:stCxn id="19461" idx="2"/>
            <a:endCxn id="19465" idx="0"/>
          </p:cNvCxnSpPr>
          <p:nvPr/>
        </p:nvCxnSpPr>
        <p:spPr bwMode="auto">
          <a:xfrm rot="5400000">
            <a:off x="1654969" y="2817019"/>
            <a:ext cx="2159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70" name="Gerade Verbindung mit Pfeil 27"/>
          <p:cNvCxnSpPr>
            <a:cxnSpLocks noChangeShapeType="1"/>
            <a:stCxn id="19465" idx="2"/>
            <a:endCxn id="19466" idx="0"/>
          </p:cNvCxnSpPr>
          <p:nvPr/>
        </p:nvCxnSpPr>
        <p:spPr bwMode="auto">
          <a:xfrm rot="5400000">
            <a:off x="1654969" y="3393281"/>
            <a:ext cx="2159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71" name="Gerade Verbindung mit Pfeil 28"/>
          <p:cNvCxnSpPr>
            <a:cxnSpLocks noChangeShapeType="1"/>
            <a:stCxn id="19466" idx="2"/>
            <a:endCxn id="19467" idx="0"/>
          </p:cNvCxnSpPr>
          <p:nvPr/>
        </p:nvCxnSpPr>
        <p:spPr bwMode="auto">
          <a:xfrm rot="5400000">
            <a:off x="1654969" y="3969544"/>
            <a:ext cx="2159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72" name="Gerade Verbindung mit Pfeil 29"/>
          <p:cNvCxnSpPr>
            <a:cxnSpLocks noChangeShapeType="1"/>
            <a:stCxn id="19467" idx="2"/>
          </p:cNvCxnSpPr>
          <p:nvPr/>
        </p:nvCxnSpPr>
        <p:spPr bwMode="auto">
          <a:xfrm rot="5400000">
            <a:off x="1654969" y="4545806"/>
            <a:ext cx="2159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Textfeld 24"/>
          <p:cNvSpPr txBox="1"/>
          <p:nvPr/>
        </p:nvSpPr>
        <p:spPr>
          <a:xfrm>
            <a:off x="179388" y="5445125"/>
            <a:ext cx="936625" cy="954088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Core 1</a:t>
            </a:r>
          </a:p>
          <a:p>
            <a:pPr eaLnBrk="0" hangingPunct="0">
              <a:defRPr/>
            </a:pPr>
            <a:endParaRPr lang="de-DE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endParaRPr lang="de-DE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684213" y="2133600"/>
            <a:ext cx="431800" cy="4318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de-DE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de-DE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684213" y="2852738"/>
            <a:ext cx="431800" cy="4318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de-DE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de-DE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684213" y="3429000"/>
            <a:ext cx="431800" cy="4318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de-DE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de-DE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684213" y="4005263"/>
            <a:ext cx="431800" cy="4318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de-DE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de-DE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684213" y="4797425"/>
            <a:ext cx="431800" cy="4318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de-DE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de-DE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Abgerundetes Rechteck 38"/>
          <p:cNvSpPr/>
          <p:nvPr/>
        </p:nvSpPr>
        <p:spPr bwMode="auto">
          <a:xfrm>
            <a:off x="2771775" y="1628775"/>
            <a:ext cx="360363" cy="287338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{0}</a:t>
            </a:r>
          </a:p>
        </p:txBody>
      </p:sp>
      <p:sp>
        <p:nvSpPr>
          <p:cNvPr id="41" name="Abgerundetes Rechteck 40"/>
          <p:cNvSpPr/>
          <p:nvPr/>
        </p:nvSpPr>
        <p:spPr bwMode="auto">
          <a:xfrm>
            <a:off x="2771775" y="2492375"/>
            <a:ext cx="360363" cy="28892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{3}</a:t>
            </a:r>
          </a:p>
        </p:txBody>
      </p:sp>
      <p:sp>
        <p:nvSpPr>
          <p:cNvPr id="42" name="Abgerundetes Rechteck 41"/>
          <p:cNvSpPr/>
          <p:nvPr/>
        </p:nvSpPr>
        <p:spPr bwMode="auto">
          <a:xfrm>
            <a:off x="2771775" y="2852738"/>
            <a:ext cx="360363" cy="28892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{3}</a:t>
            </a:r>
          </a:p>
        </p:txBody>
      </p:sp>
      <p:sp>
        <p:nvSpPr>
          <p:cNvPr id="43" name="Abgerundetes Rechteck 42"/>
          <p:cNvSpPr/>
          <p:nvPr/>
        </p:nvSpPr>
        <p:spPr bwMode="auto">
          <a:xfrm>
            <a:off x="2771775" y="3141663"/>
            <a:ext cx="360363" cy="287337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{4}</a:t>
            </a:r>
          </a:p>
        </p:txBody>
      </p:sp>
      <p:sp>
        <p:nvSpPr>
          <p:cNvPr id="44" name="Abgerundetes Rechteck 43"/>
          <p:cNvSpPr/>
          <p:nvPr/>
        </p:nvSpPr>
        <p:spPr bwMode="auto">
          <a:xfrm>
            <a:off x="2771775" y="3429000"/>
            <a:ext cx="360363" cy="287338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{4}</a:t>
            </a:r>
          </a:p>
        </p:txBody>
      </p:sp>
      <p:sp>
        <p:nvSpPr>
          <p:cNvPr id="45" name="Abgerundetes Rechteck 44"/>
          <p:cNvSpPr/>
          <p:nvPr/>
        </p:nvSpPr>
        <p:spPr bwMode="auto">
          <a:xfrm>
            <a:off x="2771775" y="3716338"/>
            <a:ext cx="360363" cy="28892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{6}</a:t>
            </a:r>
          </a:p>
        </p:txBody>
      </p:sp>
      <p:sp>
        <p:nvSpPr>
          <p:cNvPr id="46" name="Abgerundetes Rechteck 45"/>
          <p:cNvSpPr/>
          <p:nvPr/>
        </p:nvSpPr>
        <p:spPr bwMode="auto">
          <a:xfrm>
            <a:off x="2771775" y="4005263"/>
            <a:ext cx="360363" cy="287337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{6}</a:t>
            </a:r>
          </a:p>
        </p:txBody>
      </p:sp>
      <p:sp>
        <p:nvSpPr>
          <p:cNvPr id="47" name="Abgerundetes Rechteck 46"/>
          <p:cNvSpPr/>
          <p:nvPr/>
        </p:nvSpPr>
        <p:spPr bwMode="auto">
          <a:xfrm>
            <a:off x="2771775" y="4292600"/>
            <a:ext cx="360363" cy="28892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{1}</a:t>
            </a:r>
          </a:p>
        </p:txBody>
      </p:sp>
      <p:sp>
        <p:nvSpPr>
          <p:cNvPr id="54" name="Abgerundetes Rechteck 53"/>
          <p:cNvSpPr/>
          <p:nvPr/>
        </p:nvSpPr>
        <p:spPr bwMode="auto">
          <a:xfrm>
            <a:off x="2771775" y="4581525"/>
            <a:ext cx="360363" cy="287338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{1}</a:t>
            </a:r>
          </a:p>
        </p:txBody>
      </p:sp>
      <p:sp>
        <p:nvSpPr>
          <p:cNvPr id="55" name="Abgerundetes Rechteck 54"/>
          <p:cNvSpPr/>
          <p:nvPr/>
        </p:nvSpPr>
        <p:spPr bwMode="auto">
          <a:xfrm>
            <a:off x="2771775" y="5157788"/>
            <a:ext cx="360363" cy="287337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{3}</a:t>
            </a:r>
          </a:p>
        </p:txBody>
      </p:sp>
      <p:sp>
        <p:nvSpPr>
          <p:cNvPr id="56" name="Abgerundetes Rechteck 55"/>
          <p:cNvSpPr/>
          <p:nvPr/>
        </p:nvSpPr>
        <p:spPr bwMode="auto">
          <a:xfrm>
            <a:off x="2771775" y="1628775"/>
            <a:ext cx="576263" cy="287338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{0,3}</a:t>
            </a:r>
          </a:p>
        </p:txBody>
      </p:sp>
      <p:sp>
        <p:nvSpPr>
          <p:cNvPr id="52" name="Inhaltsplatzhalter 2"/>
          <p:cNvSpPr txBox="1">
            <a:spLocks/>
          </p:cNvSpPr>
          <p:nvPr/>
        </p:nvSpPr>
        <p:spPr bwMode="auto">
          <a:xfrm>
            <a:off x="3355975" y="4229100"/>
            <a:ext cx="58959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83B73D"/>
              </a:buClr>
              <a:buFont typeface="Wingdings" pitchFamily="2" charset="2"/>
              <a:buChar char=""/>
              <a:defRPr/>
            </a:pPr>
            <a: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Data-</a:t>
            </a:r>
            <a:r>
              <a:rPr lang="de-DE" sz="24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flow</a:t>
            </a:r>
            <a: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DE" sz="24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analysis</a:t>
            </a:r>
            <a: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/ </a:t>
            </a:r>
            <a:b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</a:br>
            <a:r>
              <a:rPr lang="de-DE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Abstract </a:t>
            </a:r>
            <a:r>
              <a:rPr lang="de-DE" sz="24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interpretation</a:t>
            </a:r>
            <a:endParaRPr lang="de-DE" sz="2400" b="1" kern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83B73D"/>
              </a:buClr>
              <a:buFont typeface="Wingdings" pitchFamily="2" charset="2"/>
              <a:buChar char=""/>
              <a:defRPr/>
            </a:pPr>
            <a:r>
              <a:rPr lang="de-DE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Computes</a:t>
            </a:r>
            <a:r>
              <a:rPr lang="de-DE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offset</a:t>
            </a:r>
            <a:r>
              <a:rPr lang="de-DE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sets</a:t>
            </a:r>
            <a:r>
              <a:rPr lang="de-DE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before</a:t>
            </a:r>
            <a:r>
              <a:rPr lang="de-DE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/after block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83B73D"/>
              </a:buClr>
              <a:buFont typeface="Wingdings" pitchFamily="2" charset="2"/>
              <a:buChar char=""/>
              <a:defRPr/>
            </a:pPr>
            <a:r>
              <a:rPr lang="de-DE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Fixpoint</a:t>
            </a:r>
            <a:r>
              <a:rPr lang="de-DE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reached</a:t>
            </a:r>
            <a:r>
              <a:rPr lang="de-DE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/>
            </a:r>
            <a:br>
              <a:rPr lang="de-DE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</a:br>
            <a:r>
              <a:rPr lang="de-DE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Safe </a:t>
            </a:r>
            <a:r>
              <a:rPr lang="de-DE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offset</a:t>
            </a:r>
            <a:r>
              <a:rPr lang="de-DE" kern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information</a:t>
            </a:r>
            <a:endParaRPr lang="de-DE" kern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9491" name="Textfeld 52"/>
          <p:cNvSpPr txBox="1">
            <a:spLocks noChangeArrowheads="1"/>
          </p:cNvSpPr>
          <p:nvPr/>
        </p:nvSpPr>
        <p:spPr bwMode="auto">
          <a:xfrm>
            <a:off x="3924300" y="2524125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de-DE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92" name="Textfeld 58"/>
          <p:cNvSpPr txBox="1">
            <a:spLocks noChangeArrowheads="1"/>
          </p:cNvSpPr>
          <p:nvPr/>
        </p:nvSpPr>
        <p:spPr bwMode="auto">
          <a:xfrm>
            <a:off x="6084888" y="2524125"/>
            <a:ext cx="338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5</a:t>
            </a:r>
            <a:endParaRPr lang="de-DE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93" name="Textfeld 59"/>
          <p:cNvSpPr txBox="1">
            <a:spLocks noChangeArrowheads="1"/>
          </p:cNvSpPr>
          <p:nvPr/>
        </p:nvSpPr>
        <p:spPr bwMode="auto">
          <a:xfrm>
            <a:off x="4305300" y="2524125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de-DE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94" name="Textfeld 60"/>
          <p:cNvSpPr txBox="1">
            <a:spLocks noChangeArrowheads="1"/>
          </p:cNvSpPr>
          <p:nvPr/>
        </p:nvSpPr>
        <p:spPr bwMode="auto">
          <a:xfrm>
            <a:off x="4716463" y="2524125"/>
            <a:ext cx="338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de-DE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95" name="Textfeld 61"/>
          <p:cNvSpPr txBox="1">
            <a:spLocks noChangeArrowheads="1"/>
          </p:cNvSpPr>
          <p:nvPr/>
        </p:nvSpPr>
        <p:spPr bwMode="auto">
          <a:xfrm>
            <a:off x="5168900" y="2524125"/>
            <a:ext cx="33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de-DE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96" name="Textfeld 62"/>
          <p:cNvSpPr txBox="1">
            <a:spLocks noChangeArrowheads="1"/>
          </p:cNvSpPr>
          <p:nvPr/>
        </p:nvSpPr>
        <p:spPr bwMode="auto">
          <a:xfrm>
            <a:off x="5651500" y="2524125"/>
            <a:ext cx="33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de-DE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97" name="Textfeld 65"/>
          <p:cNvSpPr txBox="1">
            <a:spLocks noChangeArrowheads="1"/>
          </p:cNvSpPr>
          <p:nvPr/>
        </p:nvSpPr>
        <p:spPr bwMode="auto">
          <a:xfrm>
            <a:off x="6516688" y="2524125"/>
            <a:ext cx="338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6</a:t>
            </a:r>
            <a:endParaRPr lang="de-DE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98" name="Textfeld 66"/>
          <p:cNvSpPr txBox="1">
            <a:spLocks noChangeArrowheads="1"/>
          </p:cNvSpPr>
          <p:nvPr/>
        </p:nvSpPr>
        <p:spPr bwMode="auto">
          <a:xfrm>
            <a:off x="6948488" y="2524125"/>
            <a:ext cx="338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7</a:t>
            </a:r>
            <a:endParaRPr lang="de-DE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99" name="Textfeld 67"/>
          <p:cNvSpPr txBox="1">
            <a:spLocks noChangeArrowheads="1"/>
          </p:cNvSpPr>
          <p:nvPr/>
        </p:nvSpPr>
        <p:spPr bwMode="auto">
          <a:xfrm>
            <a:off x="7380288" y="2524125"/>
            <a:ext cx="338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8</a:t>
            </a:r>
            <a:endParaRPr lang="de-DE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500" name="Textfeld 68"/>
          <p:cNvSpPr txBox="1">
            <a:spLocks noChangeArrowheads="1"/>
          </p:cNvSpPr>
          <p:nvPr/>
        </p:nvSpPr>
        <p:spPr bwMode="auto">
          <a:xfrm>
            <a:off x="7761288" y="2524125"/>
            <a:ext cx="33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9</a:t>
            </a:r>
            <a:endParaRPr lang="de-DE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Rechteck 7"/>
          <p:cNvSpPr>
            <a:spLocks noChangeArrowheads="1"/>
          </p:cNvSpPr>
          <p:nvPr/>
        </p:nvSpPr>
        <p:spPr bwMode="auto">
          <a:xfrm>
            <a:off x="3851275" y="2924175"/>
            <a:ext cx="43338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79" name="Rechteck 7"/>
          <p:cNvSpPr>
            <a:spLocks noChangeArrowheads="1"/>
          </p:cNvSpPr>
          <p:nvPr/>
        </p:nvSpPr>
        <p:spPr bwMode="auto">
          <a:xfrm>
            <a:off x="5148263" y="2924175"/>
            <a:ext cx="431800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80" name="Rechteck 7"/>
          <p:cNvSpPr>
            <a:spLocks noChangeArrowheads="1"/>
          </p:cNvSpPr>
          <p:nvPr/>
        </p:nvSpPr>
        <p:spPr bwMode="auto">
          <a:xfrm>
            <a:off x="5580063" y="2924175"/>
            <a:ext cx="431800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81" name="Rechteck 7"/>
          <p:cNvSpPr>
            <a:spLocks noChangeArrowheads="1"/>
          </p:cNvSpPr>
          <p:nvPr/>
        </p:nvSpPr>
        <p:spPr bwMode="auto">
          <a:xfrm>
            <a:off x="6443663" y="2924175"/>
            <a:ext cx="431800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82" name="Rechteck 7"/>
          <p:cNvSpPr>
            <a:spLocks noChangeArrowheads="1"/>
          </p:cNvSpPr>
          <p:nvPr/>
        </p:nvSpPr>
        <p:spPr bwMode="auto">
          <a:xfrm>
            <a:off x="4284663" y="2924175"/>
            <a:ext cx="431800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83" name="Rechteck 7"/>
          <p:cNvSpPr>
            <a:spLocks noChangeArrowheads="1"/>
          </p:cNvSpPr>
          <p:nvPr/>
        </p:nvSpPr>
        <p:spPr bwMode="auto">
          <a:xfrm>
            <a:off x="5148263" y="2924175"/>
            <a:ext cx="431800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84" name="Rechteck 7"/>
          <p:cNvSpPr>
            <a:spLocks noChangeArrowheads="1"/>
          </p:cNvSpPr>
          <p:nvPr/>
        </p:nvSpPr>
        <p:spPr bwMode="auto">
          <a:xfrm>
            <a:off x="3851275" y="2924175"/>
            <a:ext cx="43338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85" name="Rechteck 7"/>
          <p:cNvSpPr>
            <a:spLocks noChangeArrowheads="1"/>
          </p:cNvSpPr>
          <p:nvPr/>
        </p:nvSpPr>
        <p:spPr bwMode="auto">
          <a:xfrm>
            <a:off x="5148263" y="2924175"/>
            <a:ext cx="431800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19509" name="Textfeld 16"/>
          <p:cNvSpPr txBox="1">
            <a:spLocks noChangeArrowheads="1"/>
          </p:cNvSpPr>
          <p:nvPr/>
        </p:nvSpPr>
        <p:spPr bwMode="auto">
          <a:xfrm>
            <a:off x="6564313" y="3070225"/>
            <a:ext cx="1031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i="1">
                <a:solidFill>
                  <a:schemeClr val="tx1"/>
                </a:solidFill>
              </a:rPr>
              <a:t>Core 2</a:t>
            </a:r>
          </a:p>
        </p:txBody>
      </p:sp>
      <p:sp>
        <p:nvSpPr>
          <p:cNvPr id="19510" name="Textfeld 16"/>
          <p:cNvSpPr txBox="1">
            <a:spLocks noChangeArrowheads="1"/>
          </p:cNvSpPr>
          <p:nvPr/>
        </p:nvSpPr>
        <p:spPr bwMode="auto">
          <a:xfrm>
            <a:off x="4476750" y="3068638"/>
            <a:ext cx="1031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i="1">
                <a:solidFill>
                  <a:schemeClr val="tx1"/>
                </a:solidFill>
              </a:rPr>
              <a:t>Core 1</a:t>
            </a:r>
          </a:p>
        </p:txBody>
      </p:sp>
      <p:sp>
        <p:nvSpPr>
          <p:cNvPr id="19511" name="Rechteck 8"/>
          <p:cNvSpPr>
            <a:spLocks noChangeArrowheads="1"/>
          </p:cNvSpPr>
          <p:nvPr/>
        </p:nvSpPr>
        <p:spPr bwMode="auto">
          <a:xfrm>
            <a:off x="6011863" y="2924175"/>
            <a:ext cx="2160587" cy="72072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19512" name="Rechteck 8"/>
          <p:cNvSpPr>
            <a:spLocks noChangeArrowheads="1"/>
          </p:cNvSpPr>
          <p:nvPr/>
        </p:nvSpPr>
        <p:spPr bwMode="auto">
          <a:xfrm>
            <a:off x="3851275" y="2924175"/>
            <a:ext cx="2160588" cy="72072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chemeClr val="tx1"/>
              </a:solidFill>
            </a:endParaRPr>
          </a:p>
        </p:txBody>
      </p:sp>
      <p:sp>
        <p:nvSpPr>
          <p:cNvPr id="58" name="Abgerundetes Rechteck 57"/>
          <p:cNvSpPr/>
          <p:nvPr/>
        </p:nvSpPr>
        <p:spPr bwMode="auto">
          <a:xfrm>
            <a:off x="2771775" y="2492375"/>
            <a:ext cx="576263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{3,6}</a:t>
            </a:r>
          </a:p>
        </p:txBody>
      </p:sp>
      <p:sp>
        <p:nvSpPr>
          <p:cNvPr id="64" name="Abgerundetes Rechteck 63"/>
          <p:cNvSpPr/>
          <p:nvPr/>
        </p:nvSpPr>
        <p:spPr bwMode="auto">
          <a:xfrm>
            <a:off x="2771775" y="2852738"/>
            <a:ext cx="576263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{3,6}</a:t>
            </a:r>
          </a:p>
        </p:txBody>
      </p:sp>
      <p:sp>
        <p:nvSpPr>
          <p:cNvPr id="65" name="Abgerundetes Rechteck 64"/>
          <p:cNvSpPr/>
          <p:nvPr/>
        </p:nvSpPr>
        <p:spPr bwMode="auto">
          <a:xfrm>
            <a:off x="2771775" y="3141663"/>
            <a:ext cx="576263" cy="2873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{4,1}</a:t>
            </a:r>
          </a:p>
        </p:txBody>
      </p:sp>
      <p:sp>
        <p:nvSpPr>
          <p:cNvPr id="70" name="Abgerundetes Rechteck 69"/>
          <p:cNvSpPr/>
          <p:nvPr/>
        </p:nvSpPr>
        <p:spPr bwMode="auto">
          <a:xfrm>
            <a:off x="2771775" y="3429000"/>
            <a:ext cx="576263" cy="28733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{4,1}</a:t>
            </a:r>
          </a:p>
        </p:txBody>
      </p:sp>
      <p:sp>
        <p:nvSpPr>
          <p:cNvPr id="74" name="Abgerundetes Rechteck 73"/>
          <p:cNvSpPr/>
          <p:nvPr/>
        </p:nvSpPr>
        <p:spPr bwMode="auto">
          <a:xfrm>
            <a:off x="2771775" y="3716338"/>
            <a:ext cx="576263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{6,3}</a:t>
            </a:r>
          </a:p>
        </p:txBody>
      </p:sp>
      <p:sp>
        <p:nvSpPr>
          <p:cNvPr id="75" name="Abgerundetes Rechteck 74"/>
          <p:cNvSpPr/>
          <p:nvPr/>
        </p:nvSpPr>
        <p:spPr bwMode="auto">
          <a:xfrm>
            <a:off x="2771775" y="4005263"/>
            <a:ext cx="576263" cy="2873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{6,3}</a:t>
            </a:r>
          </a:p>
        </p:txBody>
      </p:sp>
      <p:sp>
        <p:nvSpPr>
          <p:cNvPr id="76" name="Abgerundetes Rechteck 75"/>
          <p:cNvSpPr/>
          <p:nvPr/>
        </p:nvSpPr>
        <p:spPr bwMode="auto">
          <a:xfrm>
            <a:off x="2771775" y="4292600"/>
            <a:ext cx="576263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{1,4}</a:t>
            </a:r>
          </a:p>
        </p:txBody>
      </p:sp>
      <p:sp>
        <p:nvSpPr>
          <p:cNvPr id="77" name="Abgerundetes Rechteck 76"/>
          <p:cNvSpPr/>
          <p:nvPr/>
        </p:nvSpPr>
        <p:spPr bwMode="auto">
          <a:xfrm>
            <a:off x="2771775" y="4581525"/>
            <a:ext cx="576263" cy="28733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{1,4}</a:t>
            </a:r>
          </a:p>
        </p:txBody>
      </p:sp>
      <p:sp>
        <p:nvSpPr>
          <p:cNvPr id="78" name="Abgerundetes Rechteck 77"/>
          <p:cNvSpPr/>
          <p:nvPr/>
        </p:nvSpPr>
        <p:spPr bwMode="auto">
          <a:xfrm>
            <a:off x="2771775" y="5157788"/>
            <a:ext cx="576263" cy="2873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{3,6}</a:t>
            </a:r>
          </a:p>
        </p:txBody>
      </p:sp>
      <p:sp>
        <p:nvSpPr>
          <p:cNvPr id="86" name="Abgerundetes Rechteck 85"/>
          <p:cNvSpPr/>
          <p:nvPr/>
        </p:nvSpPr>
        <p:spPr bwMode="auto">
          <a:xfrm>
            <a:off x="2771775" y="1628775"/>
            <a:ext cx="720725" cy="28733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{0,3,6}</a:t>
            </a:r>
          </a:p>
        </p:txBody>
      </p:sp>
      <p:sp>
        <p:nvSpPr>
          <p:cNvPr id="88" name="Abgerundetes Rechteck 87"/>
          <p:cNvSpPr/>
          <p:nvPr/>
        </p:nvSpPr>
        <p:spPr bwMode="auto">
          <a:xfrm>
            <a:off x="2771775" y="2492375"/>
            <a:ext cx="720725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{3,6,9}</a:t>
            </a:r>
          </a:p>
        </p:txBody>
      </p:sp>
      <p:sp>
        <p:nvSpPr>
          <p:cNvPr id="89" name="Abgerundetes Rechteck 88"/>
          <p:cNvSpPr/>
          <p:nvPr/>
        </p:nvSpPr>
        <p:spPr bwMode="auto">
          <a:xfrm>
            <a:off x="2771775" y="2852738"/>
            <a:ext cx="720725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{3,6,9}</a:t>
            </a:r>
          </a:p>
        </p:txBody>
      </p:sp>
      <p:sp>
        <p:nvSpPr>
          <p:cNvPr id="90" name="Abgerundetes Rechteck 89"/>
          <p:cNvSpPr/>
          <p:nvPr/>
        </p:nvSpPr>
        <p:spPr bwMode="auto">
          <a:xfrm>
            <a:off x="2771775" y="3141663"/>
            <a:ext cx="720725" cy="2873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{4,1}</a:t>
            </a:r>
          </a:p>
        </p:txBody>
      </p:sp>
      <p:sp>
        <p:nvSpPr>
          <p:cNvPr id="91" name="Abgerundetes Rechteck 90"/>
          <p:cNvSpPr/>
          <p:nvPr/>
        </p:nvSpPr>
        <p:spPr bwMode="auto">
          <a:xfrm>
            <a:off x="2771775" y="3429000"/>
            <a:ext cx="720725" cy="28733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{4,1}</a:t>
            </a:r>
          </a:p>
        </p:txBody>
      </p:sp>
      <p:sp>
        <p:nvSpPr>
          <p:cNvPr id="92" name="Abgerundetes Rechteck 91"/>
          <p:cNvSpPr/>
          <p:nvPr/>
        </p:nvSpPr>
        <p:spPr bwMode="auto">
          <a:xfrm>
            <a:off x="2771775" y="3716338"/>
            <a:ext cx="720725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{6,3}</a:t>
            </a:r>
          </a:p>
        </p:txBody>
      </p:sp>
      <p:sp>
        <p:nvSpPr>
          <p:cNvPr id="93" name="Abgerundetes Rechteck 92"/>
          <p:cNvSpPr/>
          <p:nvPr/>
        </p:nvSpPr>
        <p:spPr bwMode="auto">
          <a:xfrm>
            <a:off x="2771775" y="4005263"/>
            <a:ext cx="720725" cy="2873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{6,3}</a:t>
            </a:r>
          </a:p>
        </p:txBody>
      </p:sp>
      <p:sp>
        <p:nvSpPr>
          <p:cNvPr id="94" name="Abgerundetes Rechteck 93"/>
          <p:cNvSpPr/>
          <p:nvPr/>
        </p:nvSpPr>
        <p:spPr bwMode="auto">
          <a:xfrm>
            <a:off x="2771775" y="4292600"/>
            <a:ext cx="720725" cy="2889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{1,4}</a:t>
            </a:r>
          </a:p>
        </p:txBody>
      </p:sp>
      <p:sp>
        <p:nvSpPr>
          <p:cNvPr id="95" name="Abgerundetes Rechteck 94"/>
          <p:cNvSpPr/>
          <p:nvPr/>
        </p:nvSpPr>
        <p:spPr bwMode="auto">
          <a:xfrm>
            <a:off x="2771775" y="4581525"/>
            <a:ext cx="720725" cy="28733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{1,4}</a:t>
            </a:r>
          </a:p>
        </p:txBody>
      </p:sp>
      <p:sp>
        <p:nvSpPr>
          <p:cNvPr id="96" name="Abgerundetes Rechteck 95"/>
          <p:cNvSpPr/>
          <p:nvPr/>
        </p:nvSpPr>
        <p:spPr bwMode="auto">
          <a:xfrm>
            <a:off x="2771775" y="5157788"/>
            <a:ext cx="720725" cy="2873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600" dirty="0">
                <a:solidFill>
                  <a:schemeClr val="tx1"/>
                </a:solidFill>
                <a:ea typeface="ヒラギノ角ゴ Pro W3" pitchFamily="96" charset="-128"/>
                <a:cs typeface="+mn-cs"/>
              </a:rPr>
              <a:t> {3,6}</a:t>
            </a:r>
          </a:p>
        </p:txBody>
      </p:sp>
      <p:sp>
        <p:nvSpPr>
          <p:cNvPr id="98" name="Textfeld 97"/>
          <p:cNvSpPr txBox="1"/>
          <p:nvPr/>
        </p:nvSpPr>
        <p:spPr>
          <a:xfrm>
            <a:off x="2051050" y="2884488"/>
            <a:ext cx="360363" cy="400050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99" name="Textfeld 98"/>
          <p:cNvSpPr txBox="1"/>
          <p:nvPr/>
        </p:nvSpPr>
        <p:spPr>
          <a:xfrm>
            <a:off x="2051050" y="4037013"/>
            <a:ext cx="360363" cy="400050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1547813" y="5876925"/>
            <a:ext cx="2087562" cy="431800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WCET</a:t>
            </a:r>
          </a:p>
        </p:txBody>
      </p:sp>
      <p:pic>
        <p:nvPicPr>
          <p:cNvPr id="100" name="Grafik 9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6188" y="5992813"/>
            <a:ext cx="9763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Grafik 9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630" y="5848350"/>
            <a:ext cx="488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4" grpId="0" animBg="1"/>
      <p:bldP spid="55" grpId="0" animBg="1"/>
      <p:bldP spid="56" grpId="0" animBg="1"/>
      <p:bldP spid="73" grpId="0" animBg="1"/>
      <p:bldP spid="73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58" grpId="0" animBg="1"/>
      <p:bldP spid="64" grpId="0" animBg="1"/>
      <p:bldP spid="65" grpId="0" animBg="1"/>
      <p:bldP spid="70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Graph-Tracking Approach</a:t>
            </a:r>
            <a:endParaRPr lang="en-US" dirty="0"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1655763"/>
          </a:xfrm>
        </p:spPr>
        <p:txBody>
          <a:bodyPr/>
          <a:lstStyle/>
          <a:p>
            <a:r>
              <a:rPr lang="en-US" smtClean="0"/>
              <a:t>Problem: Global convergence cannot track cyclic offset </a:t>
            </a:r>
            <a:br>
              <a:rPr lang="en-US" smtClean="0"/>
            </a:br>
            <a:r>
              <a:rPr lang="en-US" smtClean="0"/>
              <a:t>                 progressions</a:t>
            </a:r>
          </a:p>
          <a:p>
            <a:r>
              <a:rPr lang="en-US" smtClean="0"/>
              <a:t>Loop head in the example: 0, 3, 6, 6, 6, 6, … (cyclic at 6)</a:t>
            </a:r>
          </a:p>
          <a:p>
            <a:r>
              <a:rPr lang="en-US" smtClean="0"/>
              <a:t>Idea: Capture this behavior with an offset graph</a:t>
            </a:r>
          </a:p>
        </p:txBody>
      </p:sp>
      <p:sp>
        <p:nvSpPr>
          <p:cNvPr id="21507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ヒラギノ角ゴ Pro W3"/>
                <a:cs typeface="ヒラギノ角ゴ Pro W3"/>
              </a:rPr>
              <a:t>Slide </a:t>
            </a:r>
            <a:fld id="{A0C3B6CD-EE51-4439-9CDB-29500CA25EFB}" type="slidenum">
              <a:rPr lang="en-US" smtClean="0"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5" name="Ellipse 44"/>
          <p:cNvSpPr>
            <a:spLocks noChangeArrowheads="1"/>
          </p:cNvSpPr>
          <p:nvPr/>
        </p:nvSpPr>
        <p:spPr bwMode="auto">
          <a:xfrm>
            <a:off x="4211638" y="3284538"/>
            <a:ext cx="504825" cy="5048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v</a:t>
            </a:r>
            <a:r>
              <a:rPr lang="en-US" baseline="300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8" name="Ellipse 47"/>
          <p:cNvSpPr>
            <a:spLocks noChangeArrowheads="1"/>
          </p:cNvSpPr>
          <p:nvPr/>
        </p:nvSpPr>
        <p:spPr bwMode="auto">
          <a:xfrm>
            <a:off x="4211638" y="5013325"/>
            <a:ext cx="504825" cy="503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v</a:t>
            </a:r>
            <a:r>
              <a:rPr lang="en-US" baseline="3000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49" name="Ellipse 48"/>
          <p:cNvSpPr>
            <a:spLocks noChangeArrowheads="1"/>
          </p:cNvSpPr>
          <p:nvPr/>
        </p:nvSpPr>
        <p:spPr bwMode="auto">
          <a:xfrm>
            <a:off x="3851275" y="4149725"/>
            <a:ext cx="504825" cy="503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0" name="Ellipse 49"/>
          <p:cNvSpPr>
            <a:spLocks noChangeArrowheads="1"/>
          </p:cNvSpPr>
          <p:nvPr/>
        </p:nvSpPr>
        <p:spPr bwMode="auto">
          <a:xfrm>
            <a:off x="3059113" y="4149725"/>
            <a:ext cx="504825" cy="503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Ellipse 50"/>
          <p:cNvSpPr>
            <a:spLocks noChangeArrowheads="1"/>
          </p:cNvSpPr>
          <p:nvPr/>
        </p:nvSpPr>
        <p:spPr bwMode="auto">
          <a:xfrm>
            <a:off x="226853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2" name="Ellipse 51"/>
          <p:cNvSpPr>
            <a:spLocks noChangeArrowheads="1"/>
          </p:cNvSpPr>
          <p:nvPr/>
        </p:nvSpPr>
        <p:spPr bwMode="auto">
          <a:xfrm>
            <a:off x="14763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3" name="Ellipse 52"/>
          <p:cNvSpPr>
            <a:spLocks noChangeArrowheads="1"/>
          </p:cNvSpPr>
          <p:nvPr/>
        </p:nvSpPr>
        <p:spPr bwMode="auto">
          <a:xfrm>
            <a:off x="684213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4" name="Ellipse 53"/>
          <p:cNvSpPr>
            <a:spLocks noChangeArrowheads="1"/>
          </p:cNvSpPr>
          <p:nvPr/>
        </p:nvSpPr>
        <p:spPr bwMode="auto">
          <a:xfrm>
            <a:off x="7812088" y="4149725"/>
            <a:ext cx="504825" cy="503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5" name="Ellipse 54"/>
          <p:cNvSpPr>
            <a:spLocks noChangeArrowheads="1"/>
          </p:cNvSpPr>
          <p:nvPr/>
        </p:nvSpPr>
        <p:spPr bwMode="auto">
          <a:xfrm>
            <a:off x="7019925" y="4149725"/>
            <a:ext cx="504825" cy="503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6" name="Ellipse 55"/>
          <p:cNvSpPr>
            <a:spLocks noChangeArrowheads="1"/>
          </p:cNvSpPr>
          <p:nvPr/>
        </p:nvSpPr>
        <p:spPr bwMode="auto">
          <a:xfrm>
            <a:off x="6227763" y="4149725"/>
            <a:ext cx="504825" cy="503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7" name="Ellipse 56"/>
          <p:cNvSpPr>
            <a:spLocks noChangeArrowheads="1"/>
          </p:cNvSpPr>
          <p:nvPr/>
        </p:nvSpPr>
        <p:spPr bwMode="auto">
          <a:xfrm>
            <a:off x="5435600" y="4149725"/>
            <a:ext cx="504825" cy="503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8" name="Ellipse 57"/>
          <p:cNvSpPr>
            <a:spLocks noChangeArrowheads="1"/>
          </p:cNvSpPr>
          <p:nvPr/>
        </p:nvSpPr>
        <p:spPr bwMode="auto">
          <a:xfrm>
            <a:off x="4643438" y="4149725"/>
            <a:ext cx="504825" cy="503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70" name="Gerade Verbindung mit Pfeil 69"/>
          <p:cNvCxnSpPr>
            <a:cxnSpLocks noChangeShapeType="1"/>
            <a:stCxn id="57" idx="4"/>
            <a:endCxn id="48" idx="7"/>
          </p:cNvCxnSpPr>
          <p:nvPr/>
        </p:nvCxnSpPr>
        <p:spPr bwMode="auto">
          <a:xfrm rot="5400000">
            <a:off x="4948238" y="4346575"/>
            <a:ext cx="433387" cy="1046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1" name="Gerade Verbindung mit Pfeil 80"/>
          <p:cNvCxnSpPr>
            <a:cxnSpLocks noChangeShapeType="1"/>
            <a:stCxn id="50" idx="4"/>
            <a:endCxn id="48" idx="1"/>
          </p:cNvCxnSpPr>
          <p:nvPr/>
        </p:nvCxnSpPr>
        <p:spPr bwMode="auto">
          <a:xfrm rot="16200000" flipH="1">
            <a:off x="3582194" y="4382294"/>
            <a:ext cx="433387" cy="974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5" name="Gerade Verbindung mit Pfeil 114"/>
          <p:cNvCxnSpPr>
            <a:cxnSpLocks noChangeShapeType="1"/>
            <a:stCxn id="53" idx="4"/>
            <a:endCxn id="48" idx="2"/>
          </p:cNvCxnSpPr>
          <p:nvPr/>
        </p:nvCxnSpPr>
        <p:spPr bwMode="auto">
          <a:xfrm rot="16200000" flipH="1">
            <a:off x="2266950" y="3321051"/>
            <a:ext cx="612775" cy="3276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0" name="Gekrümmte Verbindung 119"/>
          <p:cNvCxnSpPr>
            <a:cxnSpLocks noChangeShapeType="1"/>
            <a:stCxn id="53" idx="7"/>
            <a:endCxn id="50" idx="1"/>
          </p:cNvCxnSpPr>
          <p:nvPr/>
        </p:nvCxnSpPr>
        <p:spPr bwMode="auto">
          <a:xfrm rot="5400000" flipH="1" flipV="1">
            <a:off x="2123281" y="3213894"/>
            <a:ext cx="1588" cy="2019300"/>
          </a:xfrm>
          <a:prstGeom prst="curvedConnector3">
            <a:avLst>
              <a:gd name="adj1" fmla="val 2334913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5" name="Gekrümmte Verbindung 124"/>
          <p:cNvCxnSpPr>
            <a:cxnSpLocks noChangeShapeType="1"/>
            <a:stCxn id="50" idx="7"/>
            <a:endCxn id="57" idx="1"/>
          </p:cNvCxnSpPr>
          <p:nvPr/>
        </p:nvCxnSpPr>
        <p:spPr bwMode="auto">
          <a:xfrm rot="5400000" flipH="1" flipV="1">
            <a:off x="4499769" y="3213894"/>
            <a:ext cx="1588" cy="2019300"/>
          </a:xfrm>
          <a:prstGeom prst="curvedConnector3">
            <a:avLst>
              <a:gd name="adj1" fmla="val 23349065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7" name="Gekrümmte Verbindung 126"/>
          <p:cNvCxnSpPr>
            <a:cxnSpLocks noChangeShapeType="1"/>
            <a:stCxn id="57" idx="7"/>
            <a:endCxn id="57" idx="6"/>
          </p:cNvCxnSpPr>
          <p:nvPr/>
        </p:nvCxnSpPr>
        <p:spPr bwMode="auto">
          <a:xfrm rot="16200000" flipH="1">
            <a:off x="5814219" y="4274344"/>
            <a:ext cx="177800" cy="74612"/>
          </a:xfrm>
          <a:prstGeom prst="curvedConnector4">
            <a:avLst>
              <a:gd name="adj1" fmla="val -169694"/>
              <a:gd name="adj2" fmla="val 409685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2" name="Textfeld 131"/>
          <p:cNvSpPr txBox="1">
            <a:spLocks noChangeArrowheads="1"/>
          </p:cNvSpPr>
          <p:nvPr/>
        </p:nvSpPr>
        <p:spPr bwMode="auto">
          <a:xfrm>
            <a:off x="1835150" y="3790950"/>
            <a:ext cx="5000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33" name="Textfeld 132"/>
          <p:cNvSpPr txBox="1">
            <a:spLocks noChangeArrowheads="1"/>
          </p:cNvSpPr>
          <p:nvPr/>
        </p:nvSpPr>
        <p:spPr bwMode="auto">
          <a:xfrm>
            <a:off x="4284663" y="3789363"/>
            <a:ext cx="4984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34" name="Textfeld 133"/>
          <p:cNvSpPr txBox="1">
            <a:spLocks noChangeArrowheads="1"/>
          </p:cNvSpPr>
          <p:nvPr/>
        </p:nvSpPr>
        <p:spPr bwMode="auto">
          <a:xfrm>
            <a:off x="5800725" y="3573463"/>
            <a:ext cx="5000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5" name="Inhaltsplatzhalter 2"/>
          <p:cNvSpPr txBox="1">
            <a:spLocks/>
          </p:cNvSpPr>
          <p:nvPr/>
        </p:nvSpPr>
        <p:spPr bwMode="auto">
          <a:xfrm>
            <a:off x="250825" y="5589588"/>
            <a:ext cx="87137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83B73D"/>
              </a:buClr>
              <a:buFont typeface="Wingdings" pitchFamily="2" charset="2"/>
              <a:buChar char=""/>
              <a:defRPr/>
            </a:pPr>
            <a:r>
              <a:rPr lang="en-US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Edges          represent single loop iterations, </a:t>
            </a:r>
            <a:br>
              <a:rPr lang="en-US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Weight: Iteration WCET for start offset </a:t>
            </a:r>
          </a:p>
        </p:txBody>
      </p:sp>
      <p:cxnSp>
        <p:nvCxnSpPr>
          <p:cNvPr id="148" name="Form 147"/>
          <p:cNvCxnSpPr>
            <a:cxnSpLocks noChangeShapeType="1"/>
            <a:stCxn id="45" idx="2"/>
            <a:endCxn id="53" idx="0"/>
          </p:cNvCxnSpPr>
          <p:nvPr/>
        </p:nvCxnSpPr>
        <p:spPr bwMode="auto">
          <a:xfrm rot="10800000" flipV="1">
            <a:off x="935038" y="3536950"/>
            <a:ext cx="3276600" cy="612775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" name="Textfeld 36"/>
          <p:cNvSpPr txBox="1"/>
          <p:nvPr/>
        </p:nvSpPr>
        <p:spPr>
          <a:xfrm>
            <a:off x="5688013" y="5157788"/>
            <a:ext cx="3276600" cy="431800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WCET</a:t>
            </a:r>
          </a:p>
        </p:txBody>
      </p:sp>
      <p:pic>
        <p:nvPicPr>
          <p:cNvPr id="141" name="Grafik 14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2100" y="5265738"/>
            <a:ext cx="22685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Grafik 3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8463" y="5713413"/>
            <a:ext cx="6969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Grafik 4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1263" y="6034088"/>
            <a:ext cx="1079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132" grpId="0"/>
      <p:bldP spid="133" grpId="0"/>
      <p:bldP spid="134" grpId="0"/>
      <p:bldP spid="135" grpId="0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t-1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1s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s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3s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_L^{min}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_L^{max}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n-1)s+t-1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1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1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lgorithm}&#10;\usepackage{algorithmic}&#10;\pagestyle{empty}&#10;\begin{document}&#10;&#10;$17 B_L^{max}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lgorithm}&#10;\usepackage{algorithmic}&#10;\pagestyle{empty}&#10;\begin{document}&#10;&#10;\begin{align*}&#10;n &amp;= 2 \\&#10;s &amp;= 5&#10;\end{align*}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lgorithm}&#10;\usepackage{algorithmic}&#10;\pagestyle{empty}&#10;\begin{document}&#10;&#10;$26 + 10 \left( B_L^{max} - 2 \right)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lgorithm}&#10;\usepackage{algorithmic}&#10;\pagestyle{empty}&#10;\begin{document}&#10;&#10;$\left( v_i, v_j \right)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lgorithm}&#10;\usepackage{algorithmic}&#10;\pagestyle{empty}&#10;\begin{document}&#10;&#10;$i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lgorithm}&#10;\usepackage{algorithmic}&#10;\pagestyle{empty}&#10;\begin{document}&#10;&#10;$\left&lt; n, s\right&gt;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lgorithm}&#10;\usepackage{algorithmic}&#10;\pagestyle{empty}&#10;\begin{document}&#10;&#10;$\left&lt; n, s\right&gt;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text{off}_{\text{exe}} &amp;= \left\{ \left( o + d \right) \mod s_ln_c | o \in S_b^{in} \right\} \\&#10;\text{off}_{\text{acc}} &amp;= \left\{ \left( o + d + \Phi_p \left( o, d \right) \right) \mod&#10;s_ln_c | o \in S_b^{in} \right\}&#10;\end{align*}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0s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Phi_p \left( o, d \right) = \begin{cases}&#10;                             s_l p - o           \!\!\!&amp;\text{if } o &lt; s_l p \\&#10;                             0                   \!\!\!&amp;\text{if } s_l p \leq o \leq s_l (p+1) - d \\&#10;                             s_l n_c - o + s_l p  \!\!\!&amp;\text{else}&#10;                             \end{cases}&#10;\end{align*}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 \left( S_1^{out}, \dots, S_j^{out} \right) = \bigcup_{i \in \left\{1, \dots, j\right\}} S_i^{in}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 \left(S_b^{in} \right) = \begin{cases}&#10;                          \text{off}_{\text{exe}} \!\!&amp; \text{$b$ never accesses bus} \\&#10;                          \text{off}_{\text{exe}} \cup \text{off}_{\text{acc}} \!\!&amp; \text{$b$ may access bus} \\&#10;                          \text{off}_{\text{acc}} \!\!&amp; \text{$b$ always accesses bus}&#10;\end{cases}&#10;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lgorithm}&#10;\usepackage{algorithmic}&#10;\pagestyle{empty}&#10;\begin{document}&#10;&#10;\begin{algorithm}[h!]&#10;\caption{AnalyzeBlock}&#10;\label{alg:single_block}&#10;\begin{algorithmic}[1]&#10;\REQUIRE{block $b$, offsets $O_{in}$}&#10;&#10;\IF{$b$ is head of inner loop $l_{inner}$}&#10;  \RETURN AnalyzeLoop $\left( l_{inner}, O_{in} \right)$ \label{alg:single_block:loop}&#10;\ELSIF{$b$ consists of bus access instruction}&#10;  \STATE $wcet$ = 0 \label{alg:single_block:bus_begin}&#10;  \FORALL{offset $o \in O_{in}, d \in ET_{b}$}&#10;    \STATE $wcet$ = $\max \left( wcet, \Phi_p \left( o, d \right) \right)$ \\&#10;  \ENDFOR&#10;  \RETURN $\left&lt; wcet, u \left( O_{in} \right) \right&gt;$ \label{alg:single_block:bus_end}&#10;\ELSE&#10;  \STATE $result$ = $\left&lt; \max \left( ET_{b} \right), u \left( O_{in} \right) \right&gt;$ \label{alg:single_block:simple}&#10;  \IF{$b$ is terminated by call to function $f$} \label{alg:single_block:proc_begin}&#10;    \STATE $tmp$ = AnalyzeProcedure $\left( f, result.offsets \right)$&#10;    \STATE $result$ = $\left&lt; tmp.wcet + result.wcet, tmp.offsets \right&gt;$&#10;  \ENDIF \label{alg:single_block:proc_end}&#10;  \RETURN $result$&#10;\ENDIF&#10;\end{algorithmic}&#10;\end{algorithm}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lgorithm}&#10;\usepackage{algorithmic}&#10;\pagestyle{empty}&#10;\begin{document}&#10;\begin{algorithm}[h!]&#10;\caption{AnalyzeLoopIteration}&#10;\label{alg:single_iteration}&#10;\begin{algorithmic}[1]&#10;\REQUIRE{loop $l$, offsets $O_{in}$}&#10;&#10;\FORALL{blocks $b_i$ of loop $l$ in topological order}&#10;&#10;\IF{$b_i$ = $b_{header}$}&#10;&#10;\STATE $wStart$ = $0$ \label{alg:single_iteration:input_begin}&#10;\STATE $oStart$ = $O_{in}$ \label{alg:single_iteration:input_end}&#10;&#10;\ELSE&#10;&#10;\STATE $wStart$ = $\max_{b_d \in pred\left( b_i \right)} \left( wFinish\left[ b_d \right] \right)$ \label{alg:single_iteration:propagate_begin}&#10;\STATE $oStart$ = $m\left( \left\{ oFinish\left[ b_d \right]\ |\ b_d \in pred\left( b_i \right)  \right\} \right)$ \label{alg:single_iteration:propagate_end}&#10;&#10;\ENDIF&#10;&#10;\STATE $\left&lt; wcet_{b_i}, O_{b_i} \right&gt;$ = AnalyzeBlock $\left( b_i, oStart \right)$ \label{alg:single_iteration:block_begin}&#10;\STATE $wFinish\left[ b_i \right]$ = $wStart + wcet_{b_i}$&#10;\STATE $oFinish\left[ b_i \right]$ = $O_{b_i}$ \label{alg:single_iteration:block_end}&#10;&#10;\ENDFOR&#10;&#10;\RETURN $\left&lt; wFinish \left[ b_{sink} \right], oFinish \left[ b_{sink} \right] \right&gt;$ \label{alg:single_iteration:summary}&#10;\end{algorithmic}&#10;\end{algorithm}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lgorithm}&#10;\usepackage{algorithmic}&#10;\pagestyle{empty}&#10;\begin{document}&#10;&#10;$4 B_L^{max}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lgorithm}&#10;\usepackage{algorithmic}&#10;\pagestyle{empty}&#10;\begin{document}&#10;&#10;$13 B_L^{max}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lgorithm}&#10;\usepackage{algorithmic}&#10;\pagestyle{empty}&#10;\begin{document}&#10;&#10;$17 B_L^{max}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lgorithm}&#10;\usepackage{algorithmic}&#10;\pagestyle{empty}&#10;\begin{document}&#10;&#10;$17 B_L^{max}$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lgorithm}&#10;\usepackage{algorithmic}&#10;\pagestyle{empty}&#10;\begin{document}&#10;&#10;$13 + 17 \left( B_L^{max} - 1 \right)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1s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\begin{document}&#10;&#10;$x: E \times T \to \left\{ 0, 1 \right\}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\begin{document}&#10;&#10;$x \left( \left( v_i, v_j \right), t \right) \neq 0 \Leftrightarrow$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\begin{document}&#10;&#10;\begin{align*}&#10;  \forall t \in T: \forall v \in V: \!\! \sum_{e \in \delta^-\left(v\right)} \! x \left( e, t - 1 \right) = \!\! \sum_{e \in \delta^+ \left( v \right)} \! x \left( e, t \right)&#10;\end{align*}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\begin{document}&#10;&#10;\begin{align*}&#10;  \sum_{e \in \delta^+\left( v^+ \right)} x \left( e, 0 \right) &amp;= 1 \\&#10;  \sum_{e \in \delta^-\left( v^- \right)} x \left( e, B^{max}_L \right) &amp;= 1&#10;\end{align*}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\begin{document}&#10;&#10;\begin{align*}&#10;  \max \sum_{e \in E} \sum_{t \in T} \text{wcet} \left( e \right) x \left( e, t \right)&#10;\end{align*}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\begin{document}&#10;&#10;$x: E \times T \to \left\{ 0, 1 \right\}$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\begin{document}&#10;&#10;\begin{align*}&#10;  \forall t \in T: \forall v \in V: \!\! \sum_{e \in \delta^-\left(v\right)} \! x \left( e, t - 1 \right) = \!\! \sum_{e \in \delta^+ \left( v \right)} \! x \left( e, t \right)&#10;\end{align*}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\begin{document}&#10;&#10;\begin{align*}&#10;  \sum_{e \in \delta^+\left( v^+ \right)} x \left( e, 0 \right) &amp;= 1 \\&#10;  \forall_{e \in \delta^+\left( v^+ \right)}: \forall t \in T \setminus \left\{ 0 \right\}: x \left( e, t \right) &amp;= 0 \\&#10;  \sum_{e \in \delta^-\left( v^- \right)} x \left( e, B^{max}_l \right) &amp;= 1 \\&#10;  \forall_{e \in \delta^-\left( v^- \right)}: \forall t \in T \setminus \left\{ B^{max}_l \right\}: x \left( e, t \right) &amp;= 0&#10;\end{align*}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\begin{document}&#10;&#10;\begin{align*}&#10;  \max \sum_{e \in E} \sum_{t \in T} \text{wcet} \left( e \right) x \left( e, t \right)&#10;\end{align*}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\begin{document}&#10;&#10;$x: E \times T \to \left\{ 0, 1 \right\}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s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\begin{document}&#10;&#10;\begin{align*}&#10;  \forall t \in T: \forall v \in V: \!\! \sum_{e \in \delta^-\left(v\right)} \! x \left( e, t - 1 \right) = \!\! \sum_{e \in \delta^+ \left( v \right)} \! x \left( e, t \right)&#10;\end{align*}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\begin{document}&#10;&#10;\begin{align*}&#10;  \sum_{e \in \delta^+\left( v^+ \right)} x \left( e, 0 \right) &amp;= s_ln_c \\&#10;  \forall_{e \in \delta^+\left( v^+ \right)}: \forall t \in T \setminus \left\{ 0 \right\}: x \left( e, t \right) &amp;= 0 \\&#10;  \sum_{e \in \delta^-\left( v^- \right)} \sum_{t \in T_{leave}} x \left( e, t \right) &amp;= s_ln_c \\&#10;  \forall_{e \in \delta^-\left( v^- \right)}: \forall t \in T \setminus T_{leave}: x \left( e, t \right) &amp;= 0&#10;\end{align*}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\begin{document}&#10;&#10;\begin{align*}&#10;  \max | \left\{ o\ |\ \exists t \in T_{leave}: x \left( \left( v_o, v^- \right), t \right) &gt; 0 \right\} |&#10;\end{align*}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\begin{document}&#10;&#10;\begin{align*}&#10;  T_{leave} = \left\{ t\ |\ B^{min}_l \leq t \leq B^{max}_l \right\}&#10;\end{align*}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&#10;\newcommand{\benchmark}[1]{{\tt #1}}&#10;&#10;\begin{document}&#10;&#10;\begin{table}&#10;\centering&#10;\begin{tabular}{|l|r|r|r|r|r|}&#10;\hline&#10;Benchmark                          &amp;LOC        &amp;$s_{\text{byte}}$ &amp;$L$ &amp;$D$ &amp;$\varnothing_{B}$  \\&#10;\hline&#10;\benchmark{adpcm}                  &amp; 468       &amp;12480   &amp;18 &amp; 0  &amp;69  \\&#10;\benchmark{bs}                     &amp;  79       &amp;480     &amp;1 &amp; 0   &amp;4   \\&#10;\benchmark{bsort100}               &amp;  74       &amp;1024    &amp;3 &amp; 1   &amp;100 \\&#10;\benchmark{cnt}                    &amp;  72       &amp;1552    &amp;4 &amp; 1   &amp;40  \\&#10;\benchmark{cover}                  &amp; 228       &amp;9312    &amp;3 &amp; 0   &amp;60  \\&#10;\benchmark{crc}                    &amp;  66       &amp;1936    &amp;3 &amp; 0   &amp;102 \\&#10;\benchmark{edn}                    &amp; 196       &amp;8000    &amp;11 &amp; 2  &amp;61  \\&#10;\benchmark{fdct}                   &amp; 148       &amp;5088    &amp;2 &amp; 0   &amp;8   \\&#10;\benchmark{fft}                    &amp;  97       &amp;8368    &amp;7 &amp; 2    &amp;88  \\&#10;\benchmark{fir}                    &amp; 188       &amp;1056    &amp;2 &amp; 1   &amp;375 \\&#10;\benchmark{insertsort}             &amp;  20       &amp;752     &amp;2 &amp; 1   &amp;10  \\&#10;\benchmark{jfdcint}                &amp; 165       &amp;5424    &amp;3 &amp; 0   &amp;26  \\&#10;\benchmark{lms}                    &amp; 146       &amp;4576    &amp;10 &amp; 0  &amp;50  \\&#10;\benchmark{ludcmp}                 &amp;  71       &amp;4544    &amp;11 &amp; 2  &amp;4   \\&#10;\hline&#10;\end{tabular}&#10;\caption{Benchmark properties, Part 1}&#10;\end{table}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opn}&#10;\usepackage{algorithm}&#10;\usepackage{algorithmic}&#10;\pagestyle{empty}&#10;&#10;\newcommand{\benchmark}[1]{{\tt #1}}&#10;&#10;\begin{document}&#10;&#10;\begin{table}&#10;\centering&#10;\begin{tabular}{|l|r|r|r|r|r|}&#10;\hline&#10;Benchmark                          &amp;LOC        &amp;$s_{\text{byte}}$ &amp;$L$ &amp;$D$ &amp;$\varnothing_{B}$  \\&#10;\hline&#10;\benchmark{matmult}                &amp;  81       &amp;1536    &amp;5 &amp; 2   &amp;20  \\&#10;\benchmark{mergesort}              &amp; 266       &amp;9152    &amp;23 &amp; 3  &amp;126 \\&#10;\benchmark{minver}                 &amp; 135       &amp;6160    &amp;17 &amp; 2  &amp;2   \\&#10;\benchmark{ndes}                   &amp; 201       &amp;6256    &amp;12 &amp; 0  &amp;19  \\&#10;\benchmark{nsichneu}               &amp;2362       &amp;63632   &amp;1 &amp; 0   &amp;2   \\&#10;\benchmark{qurt}                   &amp;  87       &amp;1952    &amp;1 &amp; 0   &amp;19  \\&#10;\benchmark{select}                 &amp;  55       &amp;3120    &amp;4 &amp; 2   &amp;8   \\&#10;\benchmark{sqrt}                   &amp;  42       &amp;912     &amp;2 &amp; 0   &amp;12  \\&#10;\benchmark{st}                     &amp;  98       &amp;60528   &amp;1 &amp; 0   &amp;1000\\&#10;\benchmark{statemate}              &amp;1128       &amp;11728   &amp;4 &amp; 0   &amp;20  \\&#10;\benchmark{Debie}                  &amp;24528      &amp;1622912 &amp;39 &amp;1   &amp;157 \\&#10;\benchmark{PapaBench}              &amp;4663       &amp;200256  &amp;10 &amp;0   &amp;3   \\&#10;\hline&#10;\end{tabular}&#10;\caption{Benchmark properties, Part 2}&#10;\end{table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3s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 \subseteq \left\{ 0, \dots, ns - 1 \right\}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0s$&#10;&#10;\end{document}"/>
  <p:tag name="IGUANATEXSIZE" val="20"/>
</p:tagLst>
</file>

<file path=ppt/theme/theme1.xml><?xml version="1.0" encoding="utf-8"?>
<a:theme xmlns:a="http://schemas.openxmlformats.org/drawingml/2006/main" name="TU Dortmund, Computer Science 12, US english">
  <a:themeElements>
    <a:clrScheme name="TU Dortmund, Computer Science 12, US englis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B2B2B2"/>
      </a:folHlink>
    </a:clrScheme>
    <a:fontScheme name="TU Dortmund, Computer Science 12, US english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rgbClr val="4F5150"/>
            </a:solidFill>
            <a:effectLst/>
            <a:latin typeface="Arial" charset="0"/>
            <a:ea typeface="ヒラギノ角ゴ Pro W3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rgbClr val="4F5150"/>
            </a:solidFill>
            <a:effectLst/>
            <a:latin typeface="Arial" charset="0"/>
            <a:ea typeface="ヒラギノ角ゴ Pro W3" pitchFamily="96" charset="-128"/>
          </a:defRPr>
        </a:defPPr>
      </a:lstStyle>
    </a:lnDef>
  </a:objectDefaults>
  <a:extraClrSchemeLst>
    <a:extraClrScheme>
      <a:clrScheme name="TU Dortmund, Computer Science 12, US 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 Dortmund, Computer Science 12, US 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 Dortmund, Computer Science 12, US 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 Dortmund, Computer Science 12, US 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 Dortmund, Computer Science 12, US 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 Dortmund, Computer Science 12, US 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 Dortmund, Computer Science 12, US 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 Dortmund, Computer Science 12, US 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 Dortmund, Computer Science 12, US 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 Dortmund, Computer Science 12, US 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 Dortmund, Computer Science 12, US 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 Dortmund, Computer Science 12, US 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 Dortmund, Computer Science 12, US englis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Microsoft Office PowerPoint</Application>
  <PresentationFormat>Bildschirmpräsentation (4:3)</PresentationFormat>
  <Paragraphs>421</Paragraphs>
  <Slides>31</Slides>
  <Notes>11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TU Dortmund, Computer Science 12, US english</vt:lpstr>
      <vt:lpstr>Formel</vt:lpstr>
      <vt:lpstr>Bus-Aware Multicore WCET Analysis through TDMA Offset Bounds</vt:lpstr>
      <vt:lpstr>Outline</vt:lpstr>
      <vt:lpstr>Worst-Case Execution Time (WCET) Analysis</vt:lpstr>
      <vt:lpstr>Predictability Properties of TDMA arbitration</vt:lpstr>
      <vt:lpstr>Predictability Properties of TDMA arbitration</vt:lpstr>
      <vt:lpstr>System Model</vt:lpstr>
      <vt:lpstr>WCET Analysis Framework</vt:lpstr>
      <vt:lpstr>Global Convergence Approach</vt:lpstr>
      <vt:lpstr>Graph-Tracking Approach</vt:lpstr>
      <vt:lpstr>Graph-Tracking Approach</vt:lpstr>
      <vt:lpstr>Test Setup</vt:lpstr>
      <vt:lpstr>Test Setup</vt:lpstr>
      <vt:lpstr>Compared Approaches</vt:lpstr>
      <vt:lpstr>Experimental Results (Relative WCET)</vt:lpstr>
      <vt:lpstr>Experimental Results (Relative Runtime)</vt:lpstr>
      <vt:lpstr>Summary &amp; Future Work</vt:lpstr>
      <vt:lpstr>Folie 17</vt:lpstr>
      <vt:lpstr>Worst-Case Execution Times (WCET)</vt:lpstr>
      <vt:lpstr>Timing analysis of basic blocks</vt:lpstr>
      <vt:lpstr>Abstract interpretation: Operators</vt:lpstr>
      <vt:lpstr>Algorithm: AnalyzeBlock </vt:lpstr>
      <vt:lpstr>Algorithm: AnalyzeLoopIteration</vt:lpstr>
      <vt:lpstr>Global Convergence Approach</vt:lpstr>
      <vt:lpstr>Graph-Tracking Approach</vt:lpstr>
      <vt:lpstr>Graph-Tracking: WCET ILP</vt:lpstr>
      <vt:lpstr>Graph-Tracking: Offset ILP</vt:lpstr>
      <vt:lpstr>Extension for pipeline/branch pred. analysis</vt:lpstr>
      <vt:lpstr>Discussion: Timing anomalies</vt:lpstr>
      <vt:lpstr>Benchmark Properties 1</vt:lpstr>
      <vt:lpstr>Benchmark Properties 2</vt:lpstr>
      <vt:lpstr>Result Details for n=2, s=80</vt:lpstr>
    </vt:vector>
  </TitlesOfParts>
  <Company>Heiko Falk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PREDATOR Kick-Off</dc:title>
  <dc:subject>Work Package 2</dc:subject>
  <dc:creator>Heiko Falk</dc:creator>
  <cp:lastModifiedBy>kelter</cp:lastModifiedBy>
  <cp:revision>987</cp:revision>
  <dcterms:created xsi:type="dcterms:W3CDTF">2008-01-03T15:11:24Z</dcterms:created>
  <dcterms:modified xsi:type="dcterms:W3CDTF">2011-07-05T17:46:45Z</dcterms:modified>
</cp:coreProperties>
</file>